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400" r:id="rId2"/>
    <p:sldId id="401" r:id="rId3"/>
    <p:sldId id="407" r:id="rId4"/>
    <p:sldId id="386" r:id="rId5"/>
    <p:sldId id="387" r:id="rId6"/>
    <p:sldId id="388" r:id="rId7"/>
    <p:sldId id="389" r:id="rId8"/>
    <p:sldId id="390" r:id="rId9"/>
    <p:sldId id="391" r:id="rId10"/>
    <p:sldId id="397" r:id="rId11"/>
    <p:sldId id="398" r:id="rId12"/>
    <p:sldId id="399" r:id="rId13"/>
    <p:sldId id="396" r:id="rId14"/>
    <p:sldId id="392" r:id="rId15"/>
    <p:sldId id="393" r:id="rId16"/>
    <p:sldId id="394" r:id="rId17"/>
    <p:sldId id="402" r:id="rId18"/>
    <p:sldId id="403" r:id="rId19"/>
    <p:sldId id="404" r:id="rId20"/>
    <p:sldId id="405" r:id="rId21"/>
    <p:sldId id="40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F9ED69-9336-46A8-833A-E7CB81B7BAE3}">
          <p14:sldIdLst/>
        </p14:section>
        <p14:section name="Meeting 1" id="{D9852197-7257-441F-B4DF-89B9DA5FC0A9}">
          <p14:sldIdLst>
            <p14:sldId id="400"/>
            <p14:sldId id="401"/>
            <p14:sldId id="407"/>
            <p14:sldId id="386"/>
            <p14:sldId id="387"/>
            <p14:sldId id="388"/>
            <p14:sldId id="389"/>
            <p14:sldId id="390"/>
            <p14:sldId id="391"/>
            <p14:sldId id="397"/>
            <p14:sldId id="398"/>
            <p14:sldId id="399"/>
            <p14:sldId id="396"/>
            <p14:sldId id="392"/>
            <p14:sldId id="393"/>
            <p14:sldId id="394"/>
            <p14:sldId id="402"/>
            <p14:sldId id="403"/>
            <p14:sldId id="404"/>
            <p14:sldId id="405"/>
            <p14:sldId id="408"/>
          </p14:sldIdLst>
        </p14:section>
        <p14:section name="Meeting 2" id="{2E5D5C9D-D434-40B3-A2FE-BD3418BB00E4}">
          <p14:sldIdLst/>
        </p14:section>
        <p14:section name="Meeting 3" id="{983C2C18-C518-494F-98A9-C134D649C2FE}">
          <p14:sldIdLst/>
        </p14:section>
        <p14:section name="Meeting 4" id="{0A1A6A8A-9547-420E-9803-AA5F71F9D14C}">
          <p14:sldIdLst/>
        </p14:section>
        <p14:section name="Meeting 5" id="{0D18B89A-A7D6-40F4-9462-83F55573EA78}">
          <p14:sldIdLst/>
        </p14:section>
        <p14:section name="Meeting 6" id="{678D629F-55EB-448D-9DEA-2A78611046E7}">
          <p14:sldIdLst/>
        </p14:section>
        <p14:section name="Meeting 7" id="{229FC139-A317-44D1-A553-87513545D91D}">
          <p14:sldIdLst/>
        </p14:section>
        <p14:section name="Future Meeting" id="{349135B4-B80A-4234-9FF0-D4EEEEBC3C32}">
          <p14:sldIdLst/>
        </p14:section>
        <p14:section name="Untitled Section" id="{32AFA5D5-7E9D-4074-9394-E7250D2F35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AEAD7"/>
    <a:srgbClr val="E7ECE1"/>
    <a:srgbClr val="DEDC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5942" autoAdjust="0"/>
  </p:normalViewPr>
  <p:slideViewPr>
    <p:cSldViewPr snapToGrid="0">
      <p:cViewPr varScale="1">
        <p:scale>
          <a:sx n="62" d="100"/>
          <a:sy n="62" d="100"/>
        </p:scale>
        <p:origin x="630" y="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D01EBC-4E54-4A94-A4F6-7B4BD481471A}" type="datetimeFigureOut">
              <a:rPr lang="en-US" smtClean="0"/>
              <a:t>6/30/2022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FE41C7-964D-4A42-BA2D-CB77BF98B652}" type="slidenum">
              <a:rPr lang="en-US" smtClean="0"/>
              <a:t>‹#›</a:t>
            </a:fld>
            <a:endParaRPr lang="en-US"/>
          </a:p>
        </p:txBody>
      </p:sp>
    </p:spTree>
    <p:extLst>
      <p:ext uri="{BB962C8B-B14F-4D97-AF65-F5344CB8AC3E}">
        <p14:creationId xmlns:p14="http://schemas.microsoft.com/office/powerpoint/2010/main" val="1978977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4D08F-81A7-47BB-848D-62A4FBC1B08B}" type="datetimeFigureOut">
              <a:rPr lang="en-US" smtClean="0"/>
              <a:t>6/30/2022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6FEE6-8FFC-4843-886D-47A35D104A64}" type="slidenum">
              <a:rPr lang="en-US" smtClean="0"/>
              <a:t>‹#›</a:t>
            </a:fld>
            <a:endParaRPr lang="en-US"/>
          </a:p>
        </p:txBody>
      </p:sp>
    </p:spTree>
    <p:extLst>
      <p:ext uri="{BB962C8B-B14F-4D97-AF65-F5344CB8AC3E}">
        <p14:creationId xmlns:p14="http://schemas.microsoft.com/office/powerpoint/2010/main" val="120724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second agenda item is introducing a large body of work that each hub region will be focusing on for the next several months: the Regional Assessment. </a:t>
            </a:r>
          </a:p>
          <a:p>
            <a:r>
              <a:rPr lang="en-US" dirty="0"/>
              <a:t>I am going to walk you through a slide deck that introduces you to what we will be doing and why. </a:t>
            </a:r>
          </a:p>
          <a:p>
            <a:r>
              <a:rPr lang="en-US" dirty="0"/>
              <a:t>Please feel free to ask questions as we go along.</a:t>
            </a:r>
          </a:p>
        </p:txBody>
      </p:sp>
      <p:sp>
        <p:nvSpPr>
          <p:cNvPr id="4" name="Slide Number Placeholder 3"/>
          <p:cNvSpPr>
            <a:spLocks noGrp="1"/>
          </p:cNvSpPr>
          <p:nvPr>
            <p:ph type="sldNum" sz="quarter" idx="5"/>
          </p:nvPr>
        </p:nvSpPr>
        <p:spPr/>
        <p:txBody>
          <a:bodyPr/>
          <a:lstStyle/>
          <a:p>
            <a:fld id="{CE76FEE6-8FFC-4843-886D-47A35D104A64}" type="slidenum">
              <a:rPr lang="en-US" smtClean="0"/>
              <a:t>1</a:t>
            </a:fld>
            <a:endParaRPr lang="en-US"/>
          </a:p>
        </p:txBody>
      </p:sp>
    </p:spTree>
    <p:extLst>
      <p:ext uri="{BB962C8B-B14F-4D97-AF65-F5344CB8AC3E}">
        <p14:creationId xmlns:p14="http://schemas.microsoft.com/office/powerpoint/2010/main" val="3501541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Here’s another thing systems thinkers have discovered</a:t>
            </a:r>
          </a:p>
          <a:p>
            <a:r>
              <a:rPr lang="en-US" baseline="0" dirty="0"/>
              <a:t>Some of these conditions we just talked about have more power to create sustainable systems change than others.</a:t>
            </a:r>
          </a:p>
          <a:p>
            <a:endParaRPr lang="en-US" baseline="0" dirty="0"/>
          </a:p>
          <a:p>
            <a:r>
              <a:rPr lang="en-US" baseline="0" dirty="0"/>
              <a:t>They are like big bounders that can trigger ripples of other changes across the system. </a:t>
            </a:r>
          </a:p>
          <a:p>
            <a:r>
              <a:rPr lang="en-US" baseline="0" dirty="0"/>
              <a:t>They are often called high leverage points.</a:t>
            </a:r>
          </a:p>
          <a:p>
            <a:r>
              <a:rPr lang="en-US" baseline="0" dirty="0"/>
              <a:t>For example, changing the goals driving an organization or group can automatically trigger changes in related policies, connections, and resource allocations as these conditions start to naturally align with the new goals. That’s why goals are seen as a high system leverage point.</a:t>
            </a:r>
            <a:endParaRPr lang="en-US" dirty="0"/>
          </a:p>
        </p:txBody>
      </p:sp>
      <p:sp>
        <p:nvSpPr>
          <p:cNvPr id="4" name="Slide Number Placeholder 3"/>
          <p:cNvSpPr>
            <a:spLocks noGrp="1"/>
          </p:cNvSpPr>
          <p:nvPr>
            <p:ph type="sldNum" sz="quarter" idx="10"/>
          </p:nvPr>
        </p:nvSpPr>
        <p:spPr/>
        <p:txBody>
          <a:bodyPr/>
          <a:lstStyle/>
          <a:p>
            <a:fld id="{E9C1158C-4E70-4EAF-A9CA-40FD738A3483}" type="slidenum">
              <a:rPr lang="en-US" smtClean="0"/>
              <a:t>10</a:t>
            </a:fld>
            <a:endParaRPr lang="en-US"/>
          </a:p>
        </p:txBody>
      </p:sp>
    </p:spTree>
    <p:extLst>
      <p:ext uri="{BB962C8B-B14F-4D97-AF65-F5344CB8AC3E}">
        <p14:creationId xmlns:p14="http://schemas.microsoft.com/office/powerpoint/2010/main" val="1605877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conditions are</a:t>
            </a:r>
            <a:r>
              <a:rPr lang="en-US" baseline="0" dirty="0"/>
              <a:t> less powerful to trigger wide spread systems change. </a:t>
            </a:r>
          </a:p>
          <a:p>
            <a:r>
              <a:rPr lang="en-US" baseline="0" dirty="0"/>
              <a:t>They are like little pebbles that create smaller ripple effects that aren’t as sustainable.</a:t>
            </a:r>
          </a:p>
          <a:p>
            <a:endParaRPr lang="en-US" baseline="0" dirty="0"/>
          </a:p>
          <a:p>
            <a:r>
              <a:rPr lang="en-US" baseline="0" dirty="0"/>
              <a:t>It’s not that these pebbles aren’t important, but they are rarely sufficient to bring about transformation</a:t>
            </a:r>
          </a:p>
          <a:p>
            <a:r>
              <a:rPr lang="en-US" baseline="0" dirty="0"/>
              <a:t>For example, some communities put on family resource fairs to give out information to families on ECE opportunities. Even though it takes a lot of time and resources to put on these events, they often don’t make a very big ripple effect. Why?</a:t>
            </a:r>
          </a:p>
          <a:p>
            <a:r>
              <a:rPr lang="en-US" baseline="0" dirty="0"/>
              <a:t>Because they only benefit families who happened to attend the event. Any families that weren’t able to attend or who move into the community after the event don’t have access to the information. </a:t>
            </a:r>
          </a:p>
          <a:p>
            <a:r>
              <a:rPr lang="en-US" baseline="0" dirty="0"/>
              <a:t>A more powerful and sustainable leverage point would be to help local organizations and businesses adopt new policies and practices of having their staff share links to current ECE information with families during natural touch points – like during prenatal appointments, home visits, or even at salons and barber shops – anywhere where current or future parents naturally go. </a:t>
            </a:r>
          </a:p>
          <a:p>
            <a:r>
              <a:rPr lang="en-US" baseline="0" dirty="0"/>
              <a:t>These policy and practice changes can have bigger and more sustainable ripple effects in the region and they take a lot less energy than putting on a resource fair every year.</a:t>
            </a:r>
          </a:p>
        </p:txBody>
      </p:sp>
      <p:sp>
        <p:nvSpPr>
          <p:cNvPr id="4" name="Slide Number Placeholder 3"/>
          <p:cNvSpPr>
            <a:spLocks noGrp="1"/>
          </p:cNvSpPr>
          <p:nvPr>
            <p:ph type="sldNum" sz="quarter" idx="10"/>
          </p:nvPr>
        </p:nvSpPr>
        <p:spPr/>
        <p:txBody>
          <a:bodyPr/>
          <a:lstStyle/>
          <a:p>
            <a:fld id="{E9C1158C-4E70-4EAF-A9CA-40FD738A3483}" type="slidenum">
              <a:rPr lang="en-US" smtClean="0"/>
              <a:t>11</a:t>
            </a:fld>
            <a:endParaRPr lang="en-US"/>
          </a:p>
        </p:txBody>
      </p:sp>
    </p:spTree>
    <p:extLst>
      <p:ext uri="{BB962C8B-B14F-4D97-AF65-F5344CB8AC3E}">
        <p14:creationId xmlns:p14="http://schemas.microsoft.com/office/powerpoint/2010/main" val="1314807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Here’s the different leverage points that systems thinkers have discovered - from boulders to pebbles </a:t>
            </a:r>
          </a:p>
          <a:p>
            <a:endParaRPr lang="en-US" baseline="0" dirty="0"/>
          </a:p>
          <a:p>
            <a:r>
              <a:rPr lang="en-US" dirty="0">
                <a:solidFill>
                  <a:srgbClr val="FF0000"/>
                </a:solidFill>
              </a:rPr>
              <a:t>Many group typically focus on some of these conditions within an assessment,</a:t>
            </a:r>
            <a:r>
              <a:rPr lang="en-US" baseline="0" dirty="0">
                <a:solidFill>
                  <a:srgbClr val="FF0000"/>
                </a:solidFill>
              </a:rPr>
              <a:t> but f</a:t>
            </a:r>
            <a:r>
              <a:rPr lang="en-US" dirty="0">
                <a:solidFill>
                  <a:srgbClr val="FF0000"/>
                </a:solidFill>
              </a:rPr>
              <a:t>ew explore a comprehensive array of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can be problematic because it only allows partners to uncover part of the picture for why the wheel is squeaking but not the full picture – like learning the wheel is too tight but not discovering it’s also made out of metal.</a:t>
            </a:r>
          </a:p>
          <a:p>
            <a:endParaRPr lang="en-US" baseline="0" dirty="0"/>
          </a:p>
          <a:p>
            <a:r>
              <a:rPr lang="en-US" baseline="0" dirty="0"/>
              <a:t>Where do you think most collaborative groups put most of their focus?</a:t>
            </a:r>
          </a:p>
          <a:p>
            <a:endParaRPr lang="en-US" baseline="0" dirty="0"/>
          </a:p>
          <a:p>
            <a:r>
              <a:rPr lang="en-US" baseline="0" dirty="0"/>
              <a:t>Unfortunately, research shows most collaboratives focus on are not the most powerful</a:t>
            </a:r>
          </a:p>
          <a:p>
            <a:r>
              <a:rPr lang="en-US" baseline="0" dirty="0"/>
              <a:t>Work smarter not harder – target the right stuff to create sustainable changes</a:t>
            </a:r>
          </a:p>
          <a:p>
            <a:endParaRPr lang="en-US" baseline="0" dirty="0"/>
          </a:p>
          <a:p>
            <a:r>
              <a:rPr lang="en-US" b="1" baseline="0"/>
              <a:t>VICKI - PUT </a:t>
            </a:r>
            <a:r>
              <a:rPr lang="en-US" b="1" baseline="0" dirty="0"/>
              <a:t>COMMON ECOSYSTEMS CONDITIONS DOCUMENT IN THE CHAT</a:t>
            </a:r>
          </a:p>
          <a:p>
            <a:endParaRPr lang="en-US" dirty="0"/>
          </a:p>
          <a:p>
            <a:endParaRPr lang="en-US" dirty="0"/>
          </a:p>
        </p:txBody>
      </p:sp>
      <p:sp>
        <p:nvSpPr>
          <p:cNvPr id="4" name="Slide Number Placeholder 3"/>
          <p:cNvSpPr>
            <a:spLocks noGrp="1"/>
          </p:cNvSpPr>
          <p:nvPr>
            <p:ph type="sldNum" sz="quarter" idx="10"/>
          </p:nvPr>
        </p:nvSpPr>
        <p:spPr/>
        <p:txBody>
          <a:bodyPr/>
          <a:lstStyle/>
          <a:p>
            <a:fld id="{E9C1158C-4E70-4EAF-A9CA-40FD738A3483}" type="slidenum">
              <a:rPr lang="en-US" smtClean="0"/>
              <a:t>12</a:t>
            </a:fld>
            <a:endParaRPr lang="en-US"/>
          </a:p>
        </p:txBody>
      </p:sp>
    </p:spTree>
    <p:extLst>
      <p:ext uri="{BB962C8B-B14F-4D97-AF65-F5344CB8AC3E}">
        <p14:creationId xmlns:p14="http://schemas.microsoft.com/office/powerpoint/2010/main" val="3970726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Drawing on the qualitative data you gather</a:t>
            </a:r>
            <a:r>
              <a:rPr lang="en-US" baseline="0" dirty="0"/>
              <a:t> through ECE sector plan, but expanding it to be even more systemic</a:t>
            </a:r>
            <a:endParaRPr lang="en-US" dirty="0"/>
          </a:p>
        </p:txBody>
      </p:sp>
      <p:sp>
        <p:nvSpPr>
          <p:cNvPr id="4" name="Slide Number Placeholder 3"/>
          <p:cNvSpPr>
            <a:spLocks noGrp="1"/>
          </p:cNvSpPr>
          <p:nvPr>
            <p:ph type="sldNum" sz="quarter" idx="10"/>
          </p:nvPr>
        </p:nvSpPr>
        <p:spPr/>
        <p:txBody>
          <a:bodyPr/>
          <a:lstStyle/>
          <a:p>
            <a:fld id="{E9C1158C-4E70-4EAF-A9CA-40FD738A3483}" type="slidenum">
              <a:rPr lang="en-US" smtClean="0"/>
              <a:t>13</a:t>
            </a:fld>
            <a:endParaRPr lang="en-US"/>
          </a:p>
        </p:txBody>
      </p:sp>
    </p:spTree>
    <p:extLst>
      <p:ext uri="{BB962C8B-B14F-4D97-AF65-F5344CB8AC3E}">
        <p14:creationId xmlns:p14="http://schemas.microsoft.com/office/powerpoint/2010/main" val="3134388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spend some time the benefits we would like to see come out of this work.</a:t>
            </a:r>
          </a:p>
          <a:p>
            <a:r>
              <a:rPr lang="en-US" dirty="0"/>
              <a:t>Feel free to just jump in or use the chat.</a:t>
            </a:r>
            <a:endParaRPr lang="en-US" b="1" dirty="0"/>
          </a:p>
          <a:p>
            <a:r>
              <a:rPr lang="en-US" b="1" dirty="0"/>
              <a:t>Your answers will help inform our assessment </a:t>
            </a:r>
            <a:r>
              <a:rPr lang="en-US" b="1"/>
              <a:t>questions.</a:t>
            </a:r>
          </a:p>
          <a:p>
            <a:r>
              <a:rPr lang="en-US"/>
              <a:t>We want to hear from everyone, so don’t be shy!</a:t>
            </a:r>
          </a:p>
          <a:p>
            <a:endParaRPr lang="en-US" dirty="0"/>
          </a:p>
        </p:txBody>
      </p:sp>
      <p:sp>
        <p:nvSpPr>
          <p:cNvPr id="4" name="Slide Number Placeholder 3"/>
          <p:cNvSpPr>
            <a:spLocks noGrp="1"/>
          </p:cNvSpPr>
          <p:nvPr>
            <p:ph type="sldNum" sz="quarter" idx="10"/>
          </p:nvPr>
        </p:nvSpPr>
        <p:spPr/>
        <p:txBody>
          <a:bodyPr/>
          <a:lstStyle/>
          <a:p>
            <a:fld id="{E9C1158C-4E70-4EAF-A9CA-40FD738A3483}" type="slidenum">
              <a:rPr lang="en-US" smtClean="0"/>
              <a:t>14</a:t>
            </a:fld>
            <a:endParaRPr lang="en-US"/>
          </a:p>
        </p:txBody>
      </p:sp>
    </p:spTree>
    <p:extLst>
      <p:ext uri="{BB962C8B-B14F-4D97-AF65-F5344CB8AC3E}">
        <p14:creationId xmlns:p14="http://schemas.microsoft.com/office/powerpoint/2010/main" val="2704009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CRITICAL CONSCIOUSNESS</a:t>
            </a:r>
          </a:p>
          <a:p>
            <a:r>
              <a:rPr lang="en-US" dirty="0"/>
              <a:t>Raise awareness of critical system issues</a:t>
            </a:r>
          </a:p>
          <a:p>
            <a:r>
              <a:rPr lang="en-US" dirty="0"/>
              <a:t>Build buy-in for strategy design process</a:t>
            </a:r>
          </a:p>
          <a:p>
            <a:endParaRPr lang="en-US" dirty="0"/>
          </a:p>
          <a:p>
            <a:r>
              <a:rPr lang="en-US" sz="1200" b="1" kern="1200" dirty="0">
                <a:solidFill>
                  <a:schemeClr val="tx1"/>
                </a:solidFill>
                <a:effectLst/>
                <a:latin typeface="+mn-lt"/>
                <a:ea typeface="+mn-ea"/>
                <a:cs typeface="+mn-cs"/>
              </a:rPr>
              <a:t>Develop Shared Data Resources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assessment can create a </a:t>
            </a:r>
            <a:r>
              <a:rPr lang="en-US" sz="1200" kern="1200" dirty="0">
                <a:solidFill>
                  <a:schemeClr val="tx1"/>
                </a:solidFill>
                <a:effectLst/>
                <a:latin typeface="+mn-lt"/>
                <a:ea typeface="+mn-ea"/>
                <a:cs typeface="+mn-cs"/>
              </a:rPr>
              <a:t>more comprehensive array of qualitative and quantitative data about regional conditions to guide decision-making and systems change strategies/actions</a:t>
            </a:r>
          </a:p>
          <a:p>
            <a:r>
              <a:rPr lang="en-US" sz="1200" kern="1200" dirty="0">
                <a:solidFill>
                  <a:schemeClr val="tx1"/>
                </a:solidFill>
                <a:effectLst/>
                <a:latin typeface="+mn-lt"/>
                <a:ea typeface="+mn-ea"/>
                <a:cs typeface="+mn-cs"/>
              </a:rPr>
              <a:t>Can</a:t>
            </a:r>
            <a:r>
              <a:rPr lang="en-US" sz="1200" kern="1200" baseline="0" dirty="0">
                <a:solidFill>
                  <a:schemeClr val="tx1"/>
                </a:solidFill>
                <a:effectLst/>
                <a:latin typeface="+mn-lt"/>
                <a:ea typeface="+mn-ea"/>
                <a:cs typeface="+mn-cs"/>
              </a:rPr>
              <a:t> also promote i</a:t>
            </a:r>
            <a:r>
              <a:rPr lang="en-US" sz="1200" kern="1200" dirty="0">
                <a:solidFill>
                  <a:schemeClr val="tx1"/>
                </a:solidFill>
                <a:effectLst/>
                <a:latin typeface="+mn-lt"/>
                <a:ea typeface="+mn-ea"/>
                <a:cs typeface="+mn-cs"/>
              </a:rPr>
              <a:t>ntegration across new and existing data sources </a:t>
            </a:r>
          </a:p>
          <a:p>
            <a:endParaRPr lang="en-US" sz="1200" kern="1200" dirty="0">
              <a:solidFill>
                <a:schemeClr val="tx1"/>
              </a:solidFill>
              <a:effectLst/>
              <a:latin typeface="+mn-lt"/>
              <a:ea typeface="+mn-ea"/>
              <a:cs typeface="+mn-cs"/>
            </a:endParaRPr>
          </a:p>
          <a:p>
            <a:r>
              <a:rPr lang="en-US" dirty="0"/>
              <a:t>ENGAGEMENT </a:t>
            </a:r>
          </a:p>
          <a:p>
            <a:r>
              <a:rPr lang="en-US" dirty="0"/>
              <a:t>Bring new partners –</a:t>
            </a:r>
            <a:r>
              <a:rPr lang="en-US" baseline="0" dirty="0"/>
              <a:t> including families and cross-sector organizations - </a:t>
            </a:r>
            <a:r>
              <a:rPr lang="en-US" dirty="0"/>
              <a:t>into the work, deepen engagement of current partners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Generate Shared Priorities for Action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Identify shared priorities for action to guide the Hub’s strategic planning</a:t>
            </a:r>
          </a:p>
          <a:p>
            <a:r>
              <a:rPr lang="en-US" sz="1200" kern="1200" dirty="0">
                <a:solidFill>
                  <a:schemeClr val="tx1"/>
                </a:solidFill>
                <a:effectLst/>
                <a:latin typeface="+mn-lt"/>
                <a:ea typeface="+mn-ea"/>
                <a:cs typeface="+mn-cs"/>
              </a:rPr>
              <a:t>Build partners’ understanding of what roles they can take to pursue the shared priorities</a:t>
            </a:r>
          </a:p>
          <a:p>
            <a:r>
              <a:rPr lang="en-US" dirty="0"/>
              <a:t>Help the group get over data analysis paralysis</a:t>
            </a:r>
          </a:p>
        </p:txBody>
      </p:sp>
      <p:sp>
        <p:nvSpPr>
          <p:cNvPr id="4" name="Slide Number Placeholder 3"/>
          <p:cNvSpPr>
            <a:spLocks noGrp="1"/>
          </p:cNvSpPr>
          <p:nvPr>
            <p:ph type="sldNum" sz="quarter" idx="10"/>
          </p:nvPr>
        </p:nvSpPr>
        <p:spPr/>
        <p:txBody>
          <a:bodyPr/>
          <a:lstStyle/>
          <a:p>
            <a:fld id="{70F4E367-90A5-41F9-A262-229FD4A38110}" type="slidenum">
              <a:rPr lang="en-US" smtClean="0"/>
              <a:t>15</a:t>
            </a:fld>
            <a:endParaRPr lang="en-US"/>
          </a:p>
        </p:txBody>
      </p:sp>
    </p:spTree>
    <p:extLst>
      <p:ext uri="{BB962C8B-B14F-4D97-AF65-F5344CB8AC3E}">
        <p14:creationId xmlns:p14="http://schemas.microsoft.com/office/powerpoint/2010/main" val="148749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intensity will be based upon </a:t>
            </a:r>
            <a:r>
              <a:rPr lang="en-US" baseline="0" dirty="0"/>
              <a:t>the benefits you want out of it and the resources we currently have available for this work.</a:t>
            </a:r>
          </a:p>
          <a:p>
            <a:r>
              <a:rPr lang="en-US" b="1" baseline="0" dirty="0"/>
              <a:t>Resources include: </a:t>
            </a:r>
          </a:p>
          <a:p>
            <a:r>
              <a:rPr lang="en-US" baseline="0" dirty="0"/>
              <a:t>Leveraging existing meetings</a:t>
            </a:r>
          </a:p>
          <a:p>
            <a:r>
              <a:rPr lang="en-US" baseline="0" dirty="0"/>
              <a:t>Agreements to take on tasks between meetings</a:t>
            </a:r>
          </a:p>
          <a:p>
            <a:r>
              <a:rPr lang="en-US" baseline="0" dirty="0"/>
              <a:t>Hub staff and Partners availability and skills in data analysis</a:t>
            </a:r>
          </a:p>
          <a:p>
            <a:r>
              <a:rPr lang="en-US" baseline="0" dirty="0"/>
              <a:t>Hub Staff and Partners engaging others in the work</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0F4E367-90A5-41F9-A262-229FD4A38110}" type="slidenum">
              <a:rPr lang="en-US" smtClean="0"/>
              <a:t>16</a:t>
            </a:fld>
            <a:endParaRPr lang="en-US"/>
          </a:p>
        </p:txBody>
      </p:sp>
    </p:spTree>
    <p:extLst>
      <p:ext uri="{BB962C8B-B14F-4D97-AF65-F5344CB8AC3E}">
        <p14:creationId xmlns:p14="http://schemas.microsoft.com/office/powerpoint/2010/main" val="901165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hear all perspectives on this</a:t>
            </a:r>
          </a:p>
          <a:p>
            <a:r>
              <a:rPr lang="en-US" dirty="0"/>
              <a:t>Jump in or put your comments in the chat for the next few slides</a:t>
            </a:r>
          </a:p>
          <a:p>
            <a:r>
              <a:rPr lang="en-US" dirty="0"/>
              <a:t>Vicki is collecting your responses. This defines our objective.</a:t>
            </a:r>
          </a:p>
        </p:txBody>
      </p:sp>
      <p:sp>
        <p:nvSpPr>
          <p:cNvPr id="4" name="Slide Number Placeholder 3"/>
          <p:cNvSpPr>
            <a:spLocks noGrp="1"/>
          </p:cNvSpPr>
          <p:nvPr>
            <p:ph type="sldNum" sz="quarter" idx="5"/>
          </p:nvPr>
        </p:nvSpPr>
        <p:spPr/>
        <p:txBody>
          <a:bodyPr/>
          <a:lstStyle/>
          <a:p>
            <a:fld id="{CE76FEE6-8FFC-4843-886D-47A35D104A64}" type="slidenum">
              <a:rPr lang="en-US" smtClean="0"/>
              <a:t>17</a:t>
            </a:fld>
            <a:endParaRPr lang="en-US"/>
          </a:p>
        </p:txBody>
      </p:sp>
    </p:spTree>
    <p:extLst>
      <p:ext uri="{BB962C8B-B14F-4D97-AF65-F5344CB8AC3E}">
        <p14:creationId xmlns:p14="http://schemas.microsoft.com/office/powerpoint/2010/main" val="496762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continuing to define this objective for  our region</a:t>
            </a:r>
          </a:p>
        </p:txBody>
      </p:sp>
      <p:sp>
        <p:nvSpPr>
          <p:cNvPr id="4" name="Slide Number Placeholder 3"/>
          <p:cNvSpPr>
            <a:spLocks noGrp="1"/>
          </p:cNvSpPr>
          <p:nvPr>
            <p:ph type="sldNum" sz="quarter" idx="5"/>
          </p:nvPr>
        </p:nvSpPr>
        <p:spPr/>
        <p:txBody>
          <a:bodyPr/>
          <a:lstStyle/>
          <a:p>
            <a:fld id="{CE76FEE6-8FFC-4843-886D-47A35D104A64}" type="slidenum">
              <a:rPr lang="en-US" smtClean="0"/>
              <a:t>18</a:t>
            </a:fld>
            <a:endParaRPr lang="en-US"/>
          </a:p>
        </p:txBody>
      </p:sp>
    </p:spTree>
    <p:extLst>
      <p:ext uri="{BB962C8B-B14F-4D97-AF65-F5344CB8AC3E}">
        <p14:creationId xmlns:p14="http://schemas.microsoft.com/office/powerpoint/2010/main" val="2520638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last question related to defining </a:t>
            </a:r>
            <a:r>
              <a:rPr lang="en-US"/>
              <a:t>our objective</a:t>
            </a:r>
          </a:p>
        </p:txBody>
      </p:sp>
      <p:sp>
        <p:nvSpPr>
          <p:cNvPr id="4" name="Slide Number Placeholder 3"/>
          <p:cNvSpPr>
            <a:spLocks noGrp="1"/>
          </p:cNvSpPr>
          <p:nvPr>
            <p:ph type="sldNum" sz="quarter" idx="5"/>
          </p:nvPr>
        </p:nvSpPr>
        <p:spPr/>
        <p:txBody>
          <a:bodyPr/>
          <a:lstStyle/>
          <a:p>
            <a:fld id="{CE76FEE6-8FFC-4843-886D-47A35D104A64}" type="slidenum">
              <a:rPr lang="en-US" smtClean="0"/>
              <a:t>19</a:t>
            </a:fld>
            <a:endParaRPr lang="en-US"/>
          </a:p>
        </p:txBody>
      </p:sp>
    </p:spTree>
    <p:extLst>
      <p:ext uri="{BB962C8B-B14F-4D97-AF65-F5344CB8AC3E}">
        <p14:creationId xmlns:p14="http://schemas.microsoft.com/office/powerpoint/2010/main" val="575678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Cynthia will do this report-out</a:t>
            </a:r>
          </a:p>
        </p:txBody>
      </p:sp>
      <p:sp>
        <p:nvSpPr>
          <p:cNvPr id="4" name="Slide Number Placeholder 3"/>
          <p:cNvSpPr>
            <a:spLocks noGrp="1"/>
          </p:cNvSpPr>
          <p:nvPr>
            <p:ph type="sldNum" sz="quarter" idx="5"/>
          </p:nvPr>
        </p:nvSpPr>
        <p:spPr/>
        <p:txBody>
          <a:bodyPr/>
          <a:lstStyle/>
          <a:p>
            <a:fld id="{CE76FEE6-8FFC-4843-886D-47A35D104A64}" type="slidenum">
              <a:rPr lang="en-US" smtClean="0"/>
              <a:t>2</a:t>
            </a:fld>
            <a:endParaRPr lang="en-US"/>
          </a:p>
        </p:txBody>
      </p:sp>
    </p:spTree>
    <p:extLst>
      <p:ext uri="{BB962C8B-B14F-4D97-AF65-F5344CB8AC3E}">
        <p14:creationId xmlns:p14="http://schemas.microsoft.com/office/powerpoint/2010/main" val="1312432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listed are relevant data that we have readily available.</a:t>
            </a:r>
          </a:p>
          <a:p>
            <a:r>
              <a:rPr lang="en-US" dirty="0"/>
              <a:t>What else do we need to know based upon our defining of the objective?</a:t>
            </a:r>
          </a:p>
          <a:p>
            <a:r>
              <a:rPr lang="en-US" dirty="0"/>
              <a:t>What sources would help us to learn more?</a:t>
            </a:r>
          </a:p>
        </p:txBody>
      </p:sp>
      <p:sp>
        <p:nvSpPr>
          <p:cNvPr id="4" name="Slide Number Placeholder 3"/>
          <p:cNvSpPr>
            <a:spLocks noGrp="1"/>
          </p:cNvSpPr>
          <p:nvPr>
            <p:ph type="sldNum" sz="quarter" idx="5"/>
          </p:nvPr>
        </p:nvSpPr>
        <p:spPr/>
        <p:txBody>
          <a:bodyPr/>
          <a:lstStyle/>
          <a:p>
            <a:fld id="{CE76FEE6-8FFC-4843-886D-47A35D104A64}" type="slidenum">
              <a:rPr lang="en-US" smtClean="0"/>
              <a:t>20</a:t>
            </a:fld>
            <a:endParaRPr lang="en-US"/>
          </a:p>
        </p:txBody>
      </p:sp>
    </p:spTree>
    <p:extLst>
      <p:ext uri="{BB962C8B-B14F-4D97-AF65-F5344CB8AC3E}">
        <p14:creationId xmlns:p14="http://schemas.microsoft.com/office/powerpoint/2010/main" val="2433315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VICKI - PUT OVERVIEW DOCUMENT IN CHAT</a:t>
            </a:r>
          </a:p>
        </p:txBody>
      </p:sp>
      <p:sp>
        <p:nvSpPr>
          <p:cNvPr id="4" name="Slide Number Placeholder 3"/>
          <p:cNvSpPr>
            <a:spLocks noGrp="1"/>
          </p:cNvSpPr>
          <p:nvPr>
            <p:ph type="sldNum" sz="quarter" idx="5"/>
          </p:nvPr>
        </p:nvSpPr>
        <p:spPr/>
        <p:txBody>
          <a:bodyPr/>
          <a:lstStyle/>
          <a:p>
            <a:fld id="{CE76FEE6-8FFC-4843-886D-47A35D104A64}" type="slidenum">
              <a:rPr lang="en-US" smtClean="0"/>
              <a:t>21</a:t>
            </a:fld>
            <a:endParaRPr lang="en-US"/>
          </a:p>
        </p:txBody>
      </p:sp>
    </p:spTree>
    <p:extLst>
      <p:ext uri="{BB962C8B-B14F-4D97-AF65-F5344CB8AC3E}">
        <p14:creationId xmlns:p14="http://schemas.microsoft.com/office/powerpoint/2010/main" val="3264185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second agenda item is introducing a large body of work that each hub region will be focusing on for the next several months: the Regional Assessment. </a:t>
            </a:r>
          </a:p>
          <a:p>
            <a:r>
              <a:rPr lang="en-US" dirty="0"/>
              <a:t>I am going to walk you through a slide deck that introduces you to what we will be doing and why. </a:t>
            </a:r>
          </a:p>
          <a:p>
            <a:r>
              <a:rPr lang="en-US" dirty="0"/>
              <a:t>Please feel free to ask questions as we go along.</a:t>
            </a:r>
          </a:p>
        </p:txBody>
      </p:sp>
      <p:sp>
        <p:nvSpPr>
          <p:cNvPr id="4" name="Slide Number Placeholder 3"/>
          <p:cNvSpPr>
            <a:spLocks noGrp="1"/>
          </p:cNvSpPr>
          <p:nvPr>
            <p:ph type="sldNum" sz="quarter" idx="5"/>
          </p:nvPr>
        </p:nvSpPr>
        <p:spPr/>
        <p:txBody>
          <a:bodyPr/>
          <a:lstStyle/>
          <a:p>
            <a:fld id="{CE76FEE6-8FFC-4843-886D-47A35D104A64}" type="slidenum">
              <a:rPr lang="en-US" smtClean="0"/>
              <a:t>3</a:t>
            </a:fld>
            <a:endParaRPr lang="en-US"/>
          </a:p>
        </p:txBody>
      </p:sp>
    </p:spTree>
    <p:extLst>
      <p:ext uri="{BB962C8B-B14F-4D97-AF65-F5344CB8AC3E}">
        <p14:creationId xmlns:p14="http://schemas.microsoft.com/office/powerpoint/2010/main" val="135554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starting with a story about some people who encountered a wheel for the first time. It was squeaking. Although they didn’t know much about wheels, they didn’t think it should be making such a terrible noise.</a:t>
            </a:r>
          </a:p>
          <a:p>
            <a:r>
              <a:rPr lang="en-US" dirty="0"/>
              <a:t>They came up with an idea, based upon some previous knowledge they had. </a:t>
            </a:r>
          </a:p>
          <a:p>
            <a:r>
              <a:rPr lang="en-US" dirty="0"/>
              <a:t>Put in some water,</a:t>
            </a:r>
            <a:r>
              <a:rPr lang="en-US" baseline="0" dirty="0"/>
              <a:t> squeak went away. Job well done</a:t>
            </a:r>
          </a:p>
          <a:p>
            <a:endParaRPr lang="en-US" baseline="0" dirty="0"/>
          </a:p>
          <a:p>
            <a:r>
              <a:rPr lang="en-US" baseline="0" dirty="0"/>
              <a:t>Squeaking came back.</a:t>
            </a:r>
          </a:p>
          <a:p>
            <a:r>
              <a:rPr lang="en-US" baseline="0" dirty="0"/>
              <a:t>They put in more water this time, the squeaking stopped. </a:t>
            </a:r>
          </a:p>
          <a:p>
            <a:r>
              <a:rPr lang="en-US" baseline="0" dirty="0"/>
              <a:t>So THAT was the problem, just didn’t put ENOUGH water in.</a:t>
            </a:r>
          </a:p>
          <a:p>
            <a:endParaRPr lang="en-US" baseline="0" dirty="0"/>
          </a:p>
          <a:p>
            <a:r>
              <a:rPr lang="en-US" baseline="0" dirty="0"/>
              <a:t>But what do you think happened. </a:t>
            </a:r>
          </a:p>
          <a:p>
            <a:r>
              <a:rPr lang="en-US" baseline="0" dirty="0"/>
              <a:t>Squeaking came back. And this time they noticed something new. </a:t>
            </a:r>
          </a:p>
          <a:p>
            <a:r>
              <a:rPr lang="en-US" baseline="0" dirty="0"/>
              <a:t>Not only was it squeaking, but some rust was starting to form around the wheel barring. </a:t>
            </a:r>
          </a:p>
          <a:p>
            <a:r>
              <a:rPr lang="en-US" baseline="0" dirty="0"/>
              <a:t>Well, maybe water will help it go away. Let’s put more on.</a:t>
            </a:r>
          </a:p>
          <a:p>
            <a:endParaRPr lang="en-US" baseline="0" dirty="0"/>
          </a:p>
          <a:p>
            <a:r>
              <a:rPr lang="en-US" baseline="0" dirty="0"/>
              <a:t>They continued this cycle of noticing the ever worsening squeak and rust, adding more water, and noticing more of the problem until it looked like…</a:t>
            </a:r>
          </a:p>
        </p:txBody>
      </p:sp>
      <p:sp>
        <p:nvSpPr>
          <p:cNvPr id="4" name="Slide Number Placeholder 3"/>
          <p:cNvSpPr>
            <a:spLocks noGrp="1"/>
          </p:cNvSpPr>
          <p:nvPr>
            <p:ph type="sldNum" sz="quarter" idx="10"/>
          </p:nvPr>
        </p:nvSpPr>
        <p:spPr/>
        <p:txBody>
          <a:bodyPr/>
          <a:lstStyle/>
          <a:p>
            <a:fld id="{70F4E367-90A5-41F9-A262-229FD4A38110}" type="slidenum">
              <a:rPr lang="en-US" smtClean="0"/>
              <a:t>4</a:t>
            </a:fld>
            <a:endParaRPr lang="en-US"/>
          </a:p>
        </p:txBody>
      </p:sp>
    </p:spTree>
    <p:extLst>
      <p:ext uri="{BB962C8B-B14F-4D97-AF65-F5344CB8AC3E}">
        <p14:creationId xmlns:p14="http://schemas.microsoft.com/office/powerpoint/2010/main" val="104135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ANIMATE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went wrong in their problem-solving process?</a:t>
            </a:r>
          </a:p>
          <a:p>
            <a:endParaRPr lang="en-US" dirty="0"/>
          </a:p>
          <a:p>
            <a:r>
              <a:rPr lang="en-US" dirty="0"/>
              <a:t>Didn’t understand why</a:t>
            </a:r>
            <a:r>
              <a:rPr lang="en-US" baseline="0" dirty="0"/>
              <a:t> the wheel was squeaking, and how the wheel itself worked</a:t>
            </a:r>
          </a:p>
          <a:p>
            <a:r>
              <a:rPr lang="en-US" baseline="0" dirty="0"/>
              <a:t>As a result, their quick fix creates unintended consequences that gradually made the problem symptom worse over time </a:t>
            </a:r>
          </a:p>
          <a:p>
            <a:endParaRPr lang="en-US" baseline="0" dirty="0"/>
          </a:p>
        </p:txBody>
      </p:sp>
      <p:sp>
        <p:nvSpPr>
          <p:cNvPr id="4" name="Slide Number Placeholder 3"/>
          <p:cNvSpPr>
            <a:spLocks noGrp="1"/>
          </p:cNvSpPr>
          <p:nvPr>
            <p:ph type="sldNum" sz="quarter" idx="10"/>
          </p:nvPr>
        </p:nvSpPr>
        <p:spPr/>
        <p:txBody>
          <a:bodyPr/>
          <a:lstStyle/>
          <a:p>
            <a:fld id="{70F4E367-90A5-41F9-A262-229FD4A38110}" type="slidenum">
              <a:rPr lang="en-US" smtClean="0"/>
              <a:t>5</a:t>
            </a:fld>
            <a:endParaRPr lang="en-US"/>
          </a:p>
        </p:txBody>
      </p:sp>
    </p:spTree>
    <p:extLst>
      <p:ext uri="{BB962C8B-B14F-4D97-AF65-F5344CB8AC3E}">
        <p14:creationId xmlns:p14="http://schemas.microsoft.com/office/powerpoint/2010/main" val="915740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bring this back to the Hubs.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2 primary impacts we’re all trying to bring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[ANIMATE]</a:t>
            </a:r>
          </a:p>
          <a:p>
            <a:r>
              <a:rPr lang="en-US" baseline="0" dirty="0"/>
              <a:t>Children are arriving ready for kindergarten with reduced disparities in terms of race/ethnicity, income, language, geography, etc.</a:t>
            </a:r>
          </a:p>
          <a:p>
            <a:r>
              <a:rPr lang="en-US" baseline="0" dirty="0"/>
              <a:t>This means children are meeting developmental milestones in multiple domains starting prenatally until they start Kindergarten</a:t>
            </a:r>
          </a:p>
          <a:p>
            <a:endParaRPr lang="en-US" baseline="0" dirty="0"/>
          </a:p>
          <a:p>
            <a:r>
              <a:rPr lang="en-US" baseline="0" dirty="0"/>
              <a:t>[ANIMATE]</a:t>
            </a:r>
          </a:p>
          <a:p>
            <a:r>
              <a:rPr lang="en-US" baseline="0" dirty="0"/>
              <a:t>families are healthy, stable, and attached so they can help to support their children’s development. Here again we are trying to reduce disparities across groups</a:t>
            </a:r>
          </a:p>
          <a:p>
            <a:endParaRPr lang="en-US" baseline="0" dirty="0"/>
          </a:p>
          <a:p>
            <a:r>
              <a:rPr lang="en-US" baseline="0" dirty="0"/>
              <a:t>You also have 14 different RUO objectives that can enable these impacts. We can think of these as systems change objectives.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1DE192D-75DE-47E3-BBE9-F2740D71EDA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433393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can think of these 14 objectives like little squeaky wheels.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ANIMATE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Regional Assessment is a process to understand how conditions within regional programs, organizations, systems, and communities are affecting these objectives and</a:t>
            </a:r>
            <a:r>
              <a:rPr lang="en-US" sz="1200" kern="1200" baseline="0" dirty="0">
                <a:solidFill>
                  <a:schemeClr val="tx1"/>
                </a:solidFill>
                <a:effectLst/>
                <a:latin typeface="+mn-lt"/>
                <a:ea typeface="+mn-ea"/>
                <a:cs typeface="+mn-cs"/>
              </a:rPr>
              <a:t> ultimately the impacts.</a:t>
            </a:r>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A1DE192D-75DE-47E3-BBE9-F2740D71EDA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938989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take objective 2.</a:t>
            </a:r>
          </a:p>
          <a:p>
            <a:r>
              <a:rPr lang="en-US" baseline="0" dirty="0"/>
              <a:t>Through our discussions, the workgroup thought this could be a good objective for all the hubs to assess this first year given the overlap with existing ELD deliverables. We will talk more about this in the second half of today’s agenda.</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3">
                    <a:lumMod val="75000"/>
                  </a:schemeClr>
                </a:solidFill>
              </a:rPr>
              <a:t>What conditions have we learned are affecting this squeaky wheel in our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3">
                  <a:lumMod val="75000"/>
                </a:schemeClr>
              </a:solidFill>
            </a:endParaRPr>
          </a:p>
          <a:p>
            <a:endParaRPr lang="en-US" baseline="0" dirty="0"/>
          </a:p>
        </p:txBody>
      </p:sp>
      <p:sp>
        <p:nvSpPr>
          <p:cNvPr id="4" name="Slide Number Placeholder 3"/>
          <p:cNvSpPr>
            <a:spLocks noGrp="1"/>
          </p:cNvSpPr>
          <p:nvPr>
            <p:ph type="sldNum" sz="quarter" idx="10"/>
          </p:nvPr>
        </p:nvSpPr>
        <p:spPr/>
        <p:txBody>
          <a:bodyPr/>
          <a:lstStyle/>
          <a:p>
            <a:fld id="{A1DE192D-75DE-47E3-BBE9-F2740D71EDA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613225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PROGRAM COMPONENTS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array, accessibility, and quality of programs like subsidized child care. In our case, this is</a:t>
            </a:r>
            <a:r>
              <a:rPr lang="en-US" sz="1200" kern="1200" baseline="0" dirty="0">
                <a:solidFill>
                  <a:schemeClr val="tx1"/>
                </a:solidFill>
                <a:effectLst/>
                <a:latin typeface="+mn-lt"/>
                <a:ea typeface="+mn-ea"/>
                <a:cs typeface="+mn-cs"/>
              </a:rPr>
              <a:t> objective 2.</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 Every hubs sector plans – it’s clear there are not enough ECE</a:t>
            </a:r>
            <a:r>
              <a:rPr lang="en-US" sz="1200" kern="1200" baseline="0" dirty="0">
                <a:solidFill>
                  <a:schemeClr val="tx1"/>
                </a:solidFill>
                <a:effectLst/>
                <a:latin typeface="+mn-lt"/>
                <a:ea typeface="+mn-ea"/>
                <a:cs typeface="+mn-cs"/>
              </a:rPr>
              <a:t> slots</a:t>
            </a:r>
            <a:r>
              <a:rPr lang="en-US" sz="1200" kern="1200" dirty="0">
                <a:solidFill>
                  <a:schemeClr val="tx1"/>
                </a:solidFill>
                <a:effectLst/>
                <a:latin typeface="+mn-lt"/>
                <a:ea typeface="+mn-ea"/>
                <a:cs typeface="+mn-cs"/>
              </a:rPr>
              <a: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HUMAN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many ECE staff are</a:t>
            </a:r>
            <a:r>
              <a:rPr lang="en-US" sz="1200" kern="1200" baseline="0" dirty="0">
                <a:solidFill>
                  <a:schemeClr val="tx1"/>
                </a:solidFill>
                <a:effectLst/>
                <a:latin typeface="+mn-lt"/>
                <a:ea typeface="+mn-ea"/>
                <a:cs typeface="+mn-cs"/>
              </a:rPr>
              <a:t> in the field, and their level of skills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EX: there is an incredible shortage of ECE staff in our country that is directly impact ECE supply.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Did ANYONE see that NAEYC survey that came out last year that asked about capacity? Showed most ECE settings are under 75% of their capacity due to staffing shortage – even though there are huge waiting lists.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FINANCIAL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How money is allocated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EX: insufficient funding has historically been allocated to ECE at all levels of government.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ENVIRONMENTAL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Character and quality of the natural and built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EX: in some areas there is limited broadband internet availability, making it difficult for families to use online application processes.</a:t>
            </a:r>
          </a:p>
          <a:p>
            <a:endParaRPr lang="en-US" dirty="0">
              <a:solidFill>
                <a:srgbClr val="FF0000"/>
              </a:solidFill>
            </a:endParaRPr>
          </a:p>
          <a:p>
            <a:r>
              <a:rPr lang="en-US" dirty="0">
                <a:solidFill>
                  <a:srgbClr val="FF0000"/>
                </a:solidFill>
              </a:rPr>
              <a:t>CONNECTIONS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Exchanges and flows of information, resources, and referrals between people and organizations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a:t>
            </a:r>
            <a:r>
              <a:rPr lang="en-US" sz="1200" kern="1200" baseline="0" dirty="0">
                <a:solidFill>
                  <a:schemeClr val="tx1"/>
                </a:solidFill>
                <a:effectLst/>
                <a:latin typeface="+mn-lt"/>
                <a:ea typeface="+mn-ea"/>
                <a:cs typeface="+mn-cs"/>
              </a:rPr>
              <a:t> some subsidized ECE programs aren’t referring families on their waitlists to each other because of competition and fear of losing funding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RAISE YOUR HAND IF YOU’VE SEEN THIS DYNAMIC IN YOUR REGION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POLICIES AND PRACTICES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Formal and informal policies, practices, procedures, protocols, laws, standards, and norms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Few communities</a:t>
            </a:r>
            <a:r>
              <a:rPr lang="en-US" sz="1200" kern="1200" baseline="0" dirty="0">
                <a:solidFill>
                  <a:schemeClr val="tx1"/>
                </a:solidFill>
                <a:effectLst/>
                <a:latin typeface="+mn-lt"/>
                <a:ea typeface="+mn-ea"/>
                <a:cs typeface="+mn-cs"/>
              </a:rPr>
              <a:t> have policies in place ensuring parity in wages between ECE providers and K-12 staff, even when subsidized Pre-k is placed within ECE settings.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DECISION MAKING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decisions are made, and who is included/ excluded from these processes.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WHO IS is often excluded</a:t>
            </a:r>
            <a:r>
              <a:rPr lang="en-US" sz="1200" kern="1200" baseline="0" dirty="0">
                <a:solidFill>
                  <a:schemeClr val="tx1"/>
                </a:solidFill>
                <a:effectLst/>
                <a:latin typeface="+mn-lt"/>
                <a:ea typeface="+mn-ea"/>
                <a:cs typeface="+mn-cs"/>
              </a:rPr>
              <a:t> related to objective 2? – WRITE IN CHAT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Families and ECE workforce.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EX: Not all school districts engage ECE providers or diverse families in decision-making processes about how to structure state-subsidized 4K preschool slots.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GOALS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Stated and unstated aims, outcomes, targets, and purpose within organizations, agencies, initiatives, and systems.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EX: In a region I’m working with in WI a workforce development collaborative formally prioritized outcomes around ECE workforce</a:t>
            </a:r>
            <a:r>
              <a:rPr lang="en-US" sz="1200" kern="1200" baseline="0" dirty="0">
                <a:solidFill>
                  <a:schemeClr val="tx1"/>
                </a:solidFill>
                <a:effectLst/>
                <a:latin typeface="+mn-lt"/>
                <a:ea typeface="+mn-ea"/>
                <a:cs typeface="+mn-cs"/>
              </a:rPr>
              <a:t> which is helping to align their work </a:t>
            </a:r>
            <a:r>
              <a:rPr lang="en-US" sz="1200" kern="1200" dirty="0">
                <a:solidFill>
                  <a:schemeClr val="tx1"/>
                </a:solidFill>
                <a:effectLst/>
                <a:latin typeface="+mn-lt"/>
                <a:ea typeface="+mn-ea"/>
                <a:cs typeface="+mn-cs"/>
              </a:rPr>
              <a:t>with the goals of their collaborative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SHARED MINDSETS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Beliefs, values, narratives, assumptions, priorities, and attitudes that create a way of viewing reality for people who share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EX: </a:t>
            </a:r>
            <a:r>
              <a:rPr lang="en-US" sz="1200" kern="1200" dirty="0">
                <a:solidFill>
                  <a:schemeClr val="tx1"/>
                </a:solidFill>
                <a:effectLst/>
                <a:latin typeface="+mn-lt"/>
                <a:ea typeface="+mn-ea"/>
                <a:cs typeface="+mn-cs"/>
              </a:rPr>
              <a:t>Many believe child care is just babysitting instead of an opportunity to build healthy brains and improve lifelong outcomes.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mindset makes leaders and policy makers less likely to support systematic efforts to improve child care quality.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RAISE YOUR HAND IF YOU’VE SEEN THIS DYNAMIC IN YOUR REGION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solidFill>
                <a:srgbClr val="FF0000"/>
              </a:solidFill>
            </a:endParaRPr>
          </a:p>
          <a:p>
            <a:endParaRPr lang="en-US" baseline="0" dirty="0"/>
          </a:p>
        </p:txBody>
      </p:sp>
      <p:sp>
        <p:nvSpPr>
          <p:cNvPr id="4" name="Slide Number Placeholder 3"/>
          <p:cNvSpPr>
            <a:spLocks noGrp="1"/>
          </p:cNvSpPr>
          <p:nvPr>
            <p:ph type="sldNum" sz="quarter" idx="10"/>
          </p:nvPr>
        </p:nvSpPr>
        <p:spPr/>
        <p:txBody>
          <a:bodyPr/>
          <a:lstStyle/>
          <a:p>
            <a:fld id="{A1DE192D-75DE-47E3-BBE9-F2740D71EDA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929861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166DBB-77FC-43F2-B193-3492ACD336E9}" type="datetimeFigureOut">
              <a:rPr lang="en-US" smtClean="0">
                <a:solidFill>
                  <a:prstClr val="black">
                    <a:tint val="75000"/>
                  </a:prstClr>
                </a:solidFill>
              </a:rPr>
              <a:pPr/>
              <a:t>6/30/2022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A5E12F-3CE7-452C-9A1B-3DC510BCA1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718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166DBB-77FC-43F2-B193-3492ACD336E9}" type="datetimeFigureOut">
              <a:rPr lang="en-US" smtClean="0">
                <a:solidFill>
                  <a:prstClr val="black">
                    <a:tint val="75000"/>
                  </a:prstClr>
                </a:solidFill>
              </a:rPr>
              <a:pPr/>
              <a:t>6/30/2022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A5E12F-3CE7-452C-9A1B-3DC510BCA1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58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166DBB-77FC-43F2-B193-3492ACD336E9}" type="datetimeFigureOut">
              <a:rPr lang="en-US" smtClean="0">
                <a:solidFill>
                  <a:prstClr val="black">
                    <a:tint val="75000"/>
                  </a:prstClr>
                </a:solidFill>
              </a:rPr>
              <a:pPr/>
              <a:t>6/30/2022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A5E12F-3CE7-452C-9A1B-3DC510BCA1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82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166DBB-77FC-43F2-B193-3492ACD336E9}" type="datetimeFigureOut">
              <a:rPr lang="en-US" smtClean="0">
                <a:solidFill>
                  <a:prstClr val="black">
                    <a:tint val="75000"/>
                  </a:prstClr>
                </a:solidFill>
              </a:rPr>
              <a:pPr/>
              <a:t>6/30/2022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A5E12F-3CE7-452C-9A1B-3DC510BCA1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73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166DBB-77FC-43F2-B193-3492ACD336E9}" type="datetimeFigureOut">
              <a:rPr lang="en-US" smtClean="0">
                <a:solidFill>
                  <a:prstClr val="black">
                    <a:tint val="75000"/>
                  </a:prstClr>
                </a:solidFill>
              </a:rPr>
              <a:pPr/>
              <a:t>6/30/2022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A5E12F-3CE7-452C-9A1B-3DC510BCA1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71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166DBB-77FC-43F2-B193-3492ACD336E9}" type="datetimeFigureOut">
              <a:rPr lang="en-US" smtClean="0">
                <a:solidFill>
                  <a:prstClr val="black">
                    <a:tint val="75000"/>
                  </a:prstClr>
                </a:solidFill>
              </a:rPr>
              <a:pPr/>
              <a:t>6/30/2022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A5E12F-3CE7-452C-9A1B-3DC510BCA1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49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166DBB-77FC-43F2-B193-3492ACD336E9}" type="datetimeFigureOut">
              <a:rPr lang="en-US" smtClean="0">
                <a:solidFill>
                  <a:prstClr val="black">
                    <a:tint val="75000"/>
                  </a:prstClr>
                </a:solidFill>
              </a:rPr>
              <a:pPr/>
              <a:t>6/30/2022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4A5E12F-3CE7-452C-9A1B-3DC510BCA1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01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166DBB-77FC-43F2-B193-3492ACD336E9}" type="datetimeFigureOut">
              <a:rPr lang="en-US" smtClean="0">
                <a:solidFill>
                  <a:prstClr val="black">
                    <a:tint val="75000"/>
                  </a:prstClr>
                </a:solidFill>
              </a:rPr>
              <a:pPr/>
              <a:t>6/30/2022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A5E12F-3CE7-452C-9A1B-3DC510BCA1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789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66DBB-77FC-43F2-B193-3492ACD336E9}" type="datetimeFigureOut">
              <a:rPr lang="en-US" smtClean="0">
                <a:solidFill>
                  <a:prstClr val="black">
                    <a:tint val="75000"/>
                  </a:prstClr>
                </a:solidFill>
              </a:rPr>
              <a:pPr/>
              <a:t>6/30/2022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A5E12F-3CE7-452C-9A1B-3DC510BCA1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75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166DBB-77FC-43F2-B193-3492ACD336E9}" type="datetimeFigureOut">
              <a:rPr lang="en-US" smtClean="0">
                <a:solidFill>
                  <a:prstClr val="black">
                    <a:tint val="75000"/>
                  </a:prstClr>
                </a:solidFill>
              </a:rPr>
              <a:pPr/>
              <a:t>6/30/2022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A5E12F-3CE7-452C-9A1B-3DC510BCA1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32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166DBB-77FC-43F2-B193-3492ACD336E9}" type="datetimeFigureOut">
              <a:rPr lang="en-US" smtClean="0">
                <a:solidFill>
                  <a:prstClr val="black">
                    <a:tint val="75000"/>
                  </a:prstClr>
                </a:solidFill>
              </a:rPr>
              <a:pPr/>
              <a:t>6/30/2022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A5E12F-3CE7-452C-9A1B-3DC510BCA1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6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66DBB-77FC-43F2-B193-3492ACD336E9}" type="datetimeFigureOut">
              <a:rPr lang="en-US" smtClean="0">
                <a:solidFill>
                  <a:prstClr val="black">
                    <a:tint val="75000"/>
                  </a:prstClr>
                </a:solidFill>
              </a:rPr>
              <a:pPr/>
              <a:t>6/30/2022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5E12F-3CE7-452C-9A1B-3DC510BCA1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65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26863F2-0D58-4B33-B134-F7345D9BA0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17786" y="770985"/>
            <a:ext cx="2556427" cy="1717002"/>
          </a:xfrm>
        </p:spPr>
      </p:pic>
      <p:sp>
        <p:nvSpPr>
          <p:cNvPr id="6" name="TextBox 5">
            <a:extLst>
              <a:ext uri="{FF2B5EF4-FFF2-40B4-BE49-F238E27FC236}">
                <a16:creationId xmlns:a16="http://schemas.microsoft.com/office/drawing/2014/main" id="{8CC85649-BBD3-449F-AF35-023327B15459}"/>
              </a:ext>
            </a:extLst>
          </p:cNvPr>
          <p:cNvSpPr txBox="1"/>
          <p:nvPr/>
        </p:nvSpPr>
        <p:spPr>
          <a:xfrm>
            <a:off x="1930400" y="3022169"/>
            <a:ext cx="8343900" cy="1446550"/>
          </a:xfrm>
          <a:prstGeom prst="rect">
            <a:avLst/>
          </a:prstGeom>
          <a:noFill/>
        </p:spPr>
        <p:txBody>
          <a:bodyPr wrap="square" rtlCol="0">
            <a:spAutoFit/>
          </a:bodyPr>
          <a:lstStyle/>
          <a:p>
            <a:pPr algn="ctr"/>
            <a:r>
              <a:rPr lang="en-US" sz="4400" b="1" dirty="0">
                <a:solidFill>
                  <a:srgbClr val="92D050"/>
                </a:solidFill>
              </a:rPr>
              <a:t>SOELS ECE Workforce Committee</a:t>
            </a:r>
          </a:p>
          <a:p>
            <a:pPr algn="ctr"/>
            <a:r>
              <a:rPr lang="en-US" sz="4400" b="1" dirty="0">
                <a:solidFill>
                  <a:schemeClr val="accent2">
                    <a:lumMod val="60000"/>
                    <a:lumOff val="40000"/>
                  </a:schemeClr>
                </a:solidFill>
              </a:rPr>
              <a:t>Welcome!</a:t>
            </a:r>
          </a:p>
        </p:txBody>
      </p:sp>
    </p:spTree>
    <p:extLst>
      <p:ext uri="{BB962C8B-B14F-4D97-AF65-F5344CB8AC3E}">
        <p14:creationId xmlns:p14="http://schemas.microsoft.com/office/powerpoint/2010/main" val="3471013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23850" y="-181094"/>
            <a:ext cx="12844463" cy="835878"/>
            <a:chOff x="-461963" y="-16774"/>
            <a:chExt cx="12844463" cy="835878"/>
          </a:xfrm>
        </p:grpSpPr>
        <p:pic>
          <p:nvPicPr>
            <p:cNvPr id="1026" name="Picture 2" descr="Wave Line Images – Browse 2,256,840 Stock Photos, Vectors, and Video |  Adobe Stock"/>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t="23505" b="52351"/>
            <a:stretch/>
          </p:blipFill>
          <p:spPr bwMode="auto">
            <a:xfrm>
              <a:off x="-461963" y="-8798"/>
              <a:ext cx="10296525" cy="82790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Wave Line Images – Browse 2,256,840 Stock Photos, Vectors, and Video |  Adobe Stock"/>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5104" t="23505" r="47227" b="54193"/>
            <a:stretch/>
          </p:blipFill>
          <p:spPr bwMode="auto">
            <a:xfrm>
              <a:off x="7474121" y="-16774"/>
              <a:ext cx="4908379" cy="764744"/>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Oval 22"/>
          <p:cNvSpPr/>
          <p:nvPr/>
        </p:nvSpPr>
        <p:spPr>
          <a:xfrm>
            <a:off x="-323850" y="1826487"/>
            <a:ext cx="12439650" cy="5038725"/>
          </a:xfrm>
          <a:prstGeom prst="ellipse">
            <a:avLst/>
          </a:prstGeom>
          <a:noFill/>
          <a:ln w="28575">
            <a:solidFill>
              <a:schemeClr val="accent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590800" y="2845663"/>
            <a:ext cx="6362700" cy="1524000"/>
          </a:xfrm>
          <a:prstGeom prst="ellipse">
            <a:avLst/>
          </a:prstGeom>
          <a:noFill/>
          <a:ln w="28575">
            <a:solidFill>
              <a:schemeClr val="accent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386296" y="2683739"/>
            <a:ext cx="6872004" cy="1895473"/>
          </a:xfrm>
          <a:prstGeom prst="ellipse">
            <a:avLst/>
          </a:prstGeom>
          <a:noFill/>
          <a:ln w="28575">
            <a:solidFill>
              <a:schemeClr val="accent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943100" y="2512287"/>
            <a:ext cx="7924799" cy="2324100"/>
          </a:xfrm>
          <a:prstGeom prst="ellipse">
            <a:avLst/>
          </a:prstGeom>
          <a:noFill/>
          <a:ln w="28575">
            <a:solidFill>
              <a:schemeClr val="accent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85850" y="2378937"/>
            <a:ext cx="9324975" cy="3019424"/>
          </a:xfrm>
          <a:prstGeom prst="ellipse">
            <a:avLst/>
          </a:prstGeom>
          <a:noFill/>
          <a:ln w="28575">
            <a:solidFill>
              <a:schemeClr val="accent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 y="2188438"/>
            <a:ext cx="11144250" cy="3857624"/>
          </a:xfrm>
          <a:prstGeom prst="ellipse">
            <a:avLst/>
          </a:prstGeom>
          <a:noFill/>
          <a:ln w="28575">
            <a:solidFill>
              <a:schemeClr val="accent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0" descr="Amazon.com : Outdoor Essentials Faux Rock, Tan, Small : Patio, Lawn &amp; Gard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532" y="410341"/>
            <a:ext cx="3809431" cy="264179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V="1">
            <a:off x="3915344" y="2217012"/>
            <a:ext cx="770956" cy="95250"/>
          </a:xfrm>
          <a:prstGeom prst="line">
            <a:avLst/>
          </a:prstGeom>
          <a:ln w="28575">
            <a:solidFill>
              <a:schemeClr val="accent5"/>
            </a:solidFill>
            <a:prstDash val="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848669" y="2426564"/>
            <a:ext cx="656656" cy="76197"/>
          </a:xfrm>
          <a:prstGeom prst="line">
            <a:avLst/>
          </a:prstGeom>
          <a:ln w="28575">
            <a:solidFill>
              <a:schemeClr val="accent5"/>
            </a:solidFill>
            <a:prstDash val="dash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920391" y="2611808"/>
            <a:ext cx="380431" cy="42859"/>
          </a:xfrm>
          <a:prstGeom prst="line">
            <a:avLst/>
          </a:prstGeom>
          <a:ln w="28575">
            <a:solidFill>
              <a:schemeClr val="accent5"/>
            </a:solidFill>
            <a:prstDash val="dash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91816" y="2805182"/>
            <a:ext cx="285181" cy="29968"/>
          </a:xfrm>
          <a:prstGeom prst="line">
            <a:avLst/>
          </a:prstGeom>
          <a:ln w="28575">
            <a:solidFill>
              <a:schemeClr val="accent5"/>
            </a:solidFill>
            <a:prstDash val="dash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91816" y="2930254"/>
            <a:ext cx="218790" cy="47479"/>
          </a:xfrm>
          <a:prstGeom prst="line">
            <a:avLst/>
          </a:prstGeom>
          <a:ln w="28575">
            <a:solidFill>
              <a:schemeClr val="accent5"/>
            </a:solidFill>
            <a:prstDash val="dash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568466" y="2263214"/>
            <a:ext cx="218790" cy="19341"/>
          </a:xfrm>
          <a:prstGeom prst="line">
            <a:avLst/>
          </a:prstGeom>
          <a:ln w="28575">
            <a:solidFill>
              <a:schemeClr val="accent5"/>
            </a:solidFill>
            <a:prstDash val="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568466" y="2511008"/>
            <a:ext cx="218790" cy="19341"/>
          </a:xfrm>
          <a:prstGeom prst="line">
            <a:avLst/>
          </a:prstGeom>
          <a:ln w="28575">
            <a:solidFill>
              <a:schemeClr val="accent5"/>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549416" y="2625308"/>
            <a:ext cx="218790" cy="19341"/>
          </a:xfrm>
          <a:prstGeom prst="line">
            <a:avLst/>
          </a:prstGeom>
          <a:ln w="28575">
            <a:solidFill>
              <a:schemeClr val="accent5"/>
            </a:solidFill>
            <a:prstDash val="dash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549416" y="2816101"/>
            <a:ext cx="218790" cy="19341"/>
          </a:xfrm>
          <a:prstGeom prst="line">
            <a:avLst/>
          </a:prstGeom>
          <a:ln w="28575">
            <a:solidFill>
              <a:schemeClr val="accent5"/>
            </a:solidFill>
            <a:prstDash val="dash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474121" y="1898256"/>
            <a:ext cx="607219" cy="82506"/>
          </a:xfrm>
          <a:prstGeom prst="line">
            <a:avLst/>
          </a:prstGeom>
          <a:ln w="28575">
            <a:solidFill>
              <a:schemeClr val="accent5"/>
            </a:solidFill>
            <a:prstDash val="dash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15319" y="1856110"/>
            <a:ext cx="1171006" cy="119556"/>
          </a:xfrm>
          <a:prstGeom prst="line">
            <a:avLst/>
          </a:prstGeom>
          <a:ln w="28575">
            <a:solidFill>
              <a:schemeClr val="accent5"/>
            </a:solidFill>
            <a:prstDash val="dashDot"/>
          </a:ln>
        </p:spPr>
        <p:style>
          <a:lnRef idx="1">
            <a:schemeClr val="accent1"/>
          </a:lnRef>
          <a:fillRef idx="0">
            <a:schemeClr val="accent1"/>
          </a:fillRef>
          <a:effectRef idx="0">
            <a:schemeClr val="accent1"/>
          </a:effectRef>
          <a:fontRef idx="minor">
            <a:schemeClr val="tx1"/>
          </a:fontRef>
        </p:style>
      </p:cxnSp>
      <p:sp>
        <p:nvSpPr>
          <p:cNvPr id="28" name="AutoShape 2" descr="Free Wave Line Cliparts, Download Free Wave Line Cliparts png images, Free  ClipArts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328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54167E-6 -4.81481E-6 L 0.00078 0.16088 " pathEditMode="relative" rAng="0" ptsTypes="AA">
                                      <p:cBhvr>
                                        <p:cTn id="14" dur="1000" fill="hold"/>
                                        <p:tgtEl>
                                          <p:spTgt spid="2"/>
                                        </p:tgtEl>
                                        <p:attrNameLst>
                                          <p:attrName>ppt_x</p:attrName>
                                          <p:attrName>ppt_y</p:attrName>
                                        </p:attrNameLst>
                                      </p:cBhvr>
                                      <p:rCtr x="39" y="8032"/>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par>
                          <p:cTn id="59" fill="hold">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ave Line Images – Browse 2,256,840 Stock Photos, Vectors, and Video |  Adobe Stock"/>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t="23505" b="52351"/>
          <a:stretch/>
        </p:blipFill>
        <p:spPr bwMode="auto">
          <a:xfrm>
            <a:off x="-461963" y="-8798"/>
            <a:ext cx="10296525" cy="8279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ave Line Images – Browse 2,256,840 Stock Photos, Vectors, and Video |  Adobe Stock"/>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5104" t="23505" r="47227" b="54193"/>
          <a:stretch/>
        </p:blipFill>
        <p:spPr bwMode="auto">
          <a:xfrm>
            <a:off x="7474121" y="-16774"/>
            <a:ext cx="4908379" cy="7647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27+ Rocks Pictures | Download Free Images on Unsplas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794" t="23702" r="23079" b="17679"/>
          <a:stretch/>
        </p:blipFill>
        <p:spPr bwMode="auto">
          <a:xfrm>
            <a:off x="5819774" y="610119"/>
            <a:ext cx="828675" cy="60007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5438775" y="3200919"/>
            <a:ext cx="1590675" cy="685800"/>
          </a:xfrm>
          <a:prstGeom prst="ellipse">
            <a:avLst/>
          </a:prstGeom>
          <a:noFill/>
          <a:ln>
            <a:solidFill>
              <a:schemeClr val="accent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152726" y="2924694"/>
            <a:ext cx="2190750" cy="1162050"/>
          </a:xfrm>
          <a:prstGeom prst="ellipse">
            <a:avLst/>
          </a:prstGeom>
          <a:noFill/>
          <a:ln>
            <a:solidFill>
              <a:schemeClr val="accent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686300" y="2772295"/>
            <a:ext cx="3067050" cy="1514474"/>
          </a:xfrm>
          <a:prstGeom prst="ellipse">
            <a:avLst/>
          </a:prstGeom>
          <a:noFill/>
          <a:ln>
            <a:solidFill>
              <a:schemeClr val="accent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094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1.11111E-6 L 0.00039 0.37847 " pathEditMode="relative" rAng="0" ptsTypes="AA">
                                      <p:cBhvr>
                                        <p:cTn id="6" dur="1000" fill="hold"/>
                                        <p:tgtEl>
                                          <p:spTgt spid="2"/>
                                        </p:tgtEl>
                                        <p:attrNameLst>
                                          <p:attrName>ppt_x</p:attrName>
                                          <p:attrName>ppt_y</p:attrName>
                                        </p:attrNameLst>
                                      </p:cBhvr>
                                      <p:rCtr x="13" y="18912"/>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7+ Rocks Pictures | Download Free Images on Unspla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0674" y="5650297"/>
            <a:ext cx="1229641" cy="82218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andscape Rock - Fake Rocks - Outdoor Decor - The Home Depot"/>
          <p:cNvPicPr>
            <a:picLocks noChangeAspect="1" noChangeArrowheads="1"/>
          </p:cNvPicPr>
          <p:nvPr/>
        </p:nvPicPr>
        <p:blipFill rotWithShape="1">
          <a:blip r:embed="rId4">
            <a:extLst>
              <a:ext uri="{28A0092B-C50C-407E-A947-70E740481C1C}">
                <a14:useLocalDpi xmlns:a14="http://schemas.microsoft.com/office/drawing/2010/main" val="0"/>
              </a:ext>
            </a:extLst>
          </a:blip>
          <a:srcRect l="10591" t="20431" r="13776" b="17713"/>
          <a:stretch/>
        </p:blipFill>
        <p:spPr bwMode="auto">
          <a:xfrm>
            <a:off x="1194960" y="3293459"/>
            <a:ext cx="1761723" cy="144081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182735" y="782845"/>
            <a:ext cx="3689134" cy="1319042"/>
          </a:xfrm>
          <a:prstGeom prst="roundRect">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Shared Mindsets</a:t>
            </a:r>
          </a:p>
        </p:txBody>
      </p:sp>
      <p:sp>
        <p:nvSpPr>
          <p:cNvPr id="7" name="Rounded Rectangle 6"/>
          <p:cNvSpPr/>
          <p:nvPr/>
        </p:nvSpPr>
        <p:spPr>
          <a:xfrm>
            <a:off x="8332620" y="782845"/>
            <a:ext cx="3644630" cy="1319042"/>
          </a:xfrm>
          <a:prstGeom prst="roundRect">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Goals</a:t>
            </a:r>
          </a:p>
        </p:txBody>
      </p:sp>
      <p:sp>
        <p:nvSpPr>
          <p:cNvPr id="8" name="Rounded Rectangle 7"/>
          <p:cNvSpPr/>
          <p:nvPr/>
        </p:nvSpPr>
        <p:spPr>
          <a:xfrm>
            <a:off x="4182735" y="3293459"/>
            <a:ext cx="2382064" cy="1090746"/>
          </a:xfrm>
          <a:prstGeom prst="roundRect">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Decision-Making</a:t>
            </a:r>
          </a:p>
        </p:txBody>
      </p:sp>
      <p:sp>
        <p:nvSpPr>
          <p:cNvPr id="9" name="Rounded Rectangle 8"/>
          <p:cNvSpPr/>
          <p:nvPr/>
        </p:nvSpPr>
        <p:spPr>
          <a:xfrm>
            <a:off x="6988781" y="3293459"/>
            <a:ext cx="2382064" cy="1090746"/>
          </a:xfrm>
          <a:prstGeom prst="roundRect">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Policies and Practices</a:t>
            </a:r>
          </a:p>
        </p:txBody>
      </p:sp>
      <p:sp>
        <p:nvSpPr>
          <p:cNvPr id="10" name="Rounded Rectangle 9"/>
          <p:cNvSpPr/>
          <p:nvPr/>
        </p:nvSpPr>
        <p:spPr>
          <a:xfrm>
            <a:off x="9794827" y="3309238"/>
            <a:ext cx="2382064" cy="1090746"/>
          </a:xfrm>
          <a:prstGeom prst="roundRect">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Connections</a:t>
            </a:r>
          </a:p>
        </p:txBody>
      </p:sp>
      <p:sp>
        <p:nvSpPr>
          <p:cNvPr id="11" name="Rounded Rectangle 10"/>
          <p:cNvSpPr/>
          <p:nvPr/>
        </p:nvSpPr>
        <p:spPr>
          <a:xfrm>
            <a:off x="4356323" y="5477374"/>
            <a:ext cx="1834070" cy="1070042"/>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Program and Opportunity Components</a:t>
            </a:r>
          </a:p>
        </p:txBody>
      </p:sp>
      <p:sp>
        <p:nvSpPr>
          <p:cNvPr id="12" name="Rounded Rectangle 11"/>
          <p:cNvSpPr/>
          <p:nvPr/>
        </p:nvSpPr>
        <p:spPr>
          <a:xfrm>
            <a:off x="6563443" y="5477374"/>
            <a:ext cx="1540213" cy="1070042"/>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Human Resources</a:t>
            </a:r>
          </a:p>
        </p:txBody>
      </p:sp>
      <p:sp>
        <p:nvSpPr>
          <p:cNvPr id="13" name="Rounded Rectangle 12"/>
          <p:cNvSpPr/>
          <p:nvPr/>
        </p:nvSpPr>
        <p:spPr>
          <a:xfrm>
            <a:off x="8476706" y="5477374"/>
            <a:ext cx="1540213" cy="1070042"/>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Financial Resources</a:t>
            </a:r>
          </a:p>
        </p:txBody>
      </p:sp>
      <p:sp>
        <p:nvSpPr>
          <p:cNvPr id="14" name="Rounded Rectangle 13"/>
          <p:cNvSpPr/>
          <p:nvPr/>
        </p:nvSpPr>
        <p:spPr>
          <a:xfrm>
            <a:off x="10389969" y="5477374"/>
            <a:ext cx="1687143" cy="107004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Environment Resources</a:t>
            </a:r>
          </a:p>
        </p:txBody>
      </p:sp>
      <p:pic>
        <p:nvPicPr>
          <p:cNvPr id="2058" name="Picture 10" descr="Amazon.com : Outdoor Essentials Faux Rock, Tan, Small : Patio, Lawn &amp; Gard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939" y="310465"/>
            <a:ext cx="3310186" cy="229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51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fade">
                                      <p:cBhvr>
                                        <p:cTn id="7" dur="500"/>
                                        <p:tgtEl>
                                          <p:spTgt spid="20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6"/>
                                        </p:tgtEl>
                                        <p:attrNameLst>
                                          <p:attrName>style.visibility</p:attrName>
                                        </p:attrNameLst>
                                      </p:cBhvr>
                                      <p:to>
                                        <p:strVal val="visible"/>
                                      </p:to>
                                    </p:set>
                                    <p:animEffect transition="in" filter="fade">
                                      <p:cBhvr>
                                        <p:cTn id="20" dur="500"/>
                                        <p:tgtEl>
                                          <p:spTgt spid="20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500"/>
                                        <p:tgtEl>
                                          <p:spTgt spid="20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141" y="592485"/>
            <a:ext cx="9965266" cy="804495"/>
          </a:xfrm>
        </p:spPr>
        <p:txBody>
          <a:bodyPr>
            <a:normAutofit fontScale="90000"/>
          </a:bodyPr>
          <a:lstStyle/>
          <a:p>
            <a:r>
              <a:rPr lang="en-US" sz="6600" dirty="0"/>
              <a:t>Example Assessment Questions:</a:t>
            </a:r>
            <a:br>
              <a:rPr lang="en-US" sz="3600" dirty="0"/>
            </a:br>
            <a:br>
              <a:rPr lang="en-US" sz="3600" dirty="0"/>
            </a:br>
            <a:endParaRPr lang="en-US" sz="3600" dirty="0"/>
          </a:p>
        </p:txBody>
      </p:sp>
      <p:sp>
        <p:nvSpPr>
          <p:cNvPr id="7" name="Rectangle 6"/>
          <p:cNvSpPr>
            <a:spLocks noChangeArrowheads="1"/>
          </p:cNvSpPr>
          <p:nvPr/>
        </p:nvSpPr>
        <p:spPr bwMode="auto">
          <a:xfrm>
            <a:off x="910864" y="1466616"/>
            <a:ext cx="8196573"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5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is the state of th</a:t>
            </a:r>
            <a:r>
              <a:rPr lang="en-US" altLang="en-US" sz="2500" dirty="0">
                <a:latin typeface="Calibri" panose="020F0502020204030204" pitchFamily="34" charset="0"/>
                <a:ea typeface="Calibri" panose="020F0502020204030204" pitchFamily="34" charset="0"/>
                <a:cs typeface="Times New Roman" panose="02020603050405020304" pitchFamily="18" charset="0"/>
              </a:rPr>
              <a:t>e objective in the region</a:t>
            </a:r>
            <a:r>
              <a:rPr kumimoji="0" lang="en-US" altLang="en-US" sz="25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altLang="en-US" sz="2500" dirty="0">
                <a:latin typeface="Calibri" panose="020F0502020204030204" pitchFamily="34" charset="0"/>
                <a:ea typeface="Calibri" panose="020F0502020204030204" pitchFamily="34" charset="0"/>
                <a:cs typeface="Times New Roman" panose="02020603050405020304" pitchFamily="18" charset="0"/>
              </a:rPr>
              <a:t>                              </a:t>
            </a:r>
            <a:r>
              <a:rPr kumimoji="0" lang="en-US" altLang="en-US" sz="25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what extent are priority families being reached </a:t>
            </a:r>
            <a:r>
              <a:rPr lang="en-US" altLang="en-US" sz="2500" dirty="0">
                <a:latin typeface="Calibri" panose="020F0502020204030204" pitchFamily="34" charset="0"/>
                <a:ea typeface="Calibri" panose="020F0502020204030204" pitchFamily="34" charset="0"/>
                <a:cs typeface="Times New Roman" panose="02020603050405020304" pitchFamily="18" charset="0"/>
              </a:rPr>
              <a:t>and</a:t>
            </a:r>
            <a:r>
              <a:rPr kumimoji="0" lang="en-US" altLang="en-US" sz="25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getting their needs/preferences met? </a:t>
            </a:r>
          </a:p>
        </p:txBody>
      </p:sp>
      <p:sp>
        <p:nvSpPr>
          <p:cNvPr id="8" name="Rectangle 7"/>
          <p:cNvSpPr>
            <a:spLocks noChangeArrowheads="1"/>
          </p:cNvSpPr>
          <p:nvPr/>
        </p:nvSpPr>
        <p:spPr bwMode="auto">
          <a:xfrm>
            <a:off x="714648" y="3377101"/>
            <a:ext cx="817405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buFont typeface="+mj-lt"/>
              <a:buAutoNum type="arabicPeriod" startAt="2"/>
              <a:tabLst/>
            </a:pPr>
            <a:r>
              <a:rPr kumimoji="0" lang="en-US" altLang="en-US" sz="25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conditions </a:t>
            </a:r>
            <a:r>
              <a:rPr lang="en-US" altLang="en-US" sz="2500" dirty="0">
                <a:latin typeface="Calibri" panose="020F0502020204030204" pitchFamily="34" charset="0"/>
                <a:ea typeface="Calibri" panose="020F0502020204030204" pitchFamily="34" charset="0"/>
                <a:cs typeface="Times New Roman" panose="02020603050405020304" pitchFamily="18" charset="0"/>
              </a:rPr>
              <a:t>are helping and hindering the objective?</a:t>
            </a:r>
            <a:endParaRPr kumimoji="0" lang="en-US" altLang="en-US" sz="25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rotWithShape="1">
          <a:blip r:embed="rId3"/>
          <a:srcRect l="2142" t="5010" r="3193" b="21105"/>
          <a:stretch/>
        </p:blipFill>
        <p:spPr>
          <a:xfrm>
            <a:off x="9351315" y="1390656"/>
            <a:ext cx="2716791" cy="1689820"/>
          </a:xfrm>
          <a:prstGeom prst="rect">
            <a:avLst/>
          </a:prstGeom>
        </p:spPr>
      </p:pic>
      <p:pic>
        <p:nvPicPr>
          <p:cNvPr id="10" name="Picture 9"/>
          <p:cNvPicPr>
            <a:picLocks noChangeAspect="1"/>
          </p:cNvPicPr>
          <p:nvPr/>
        </p:nvPicPr>
        <p:blipFill rotWithShape="1">
          <a:blip r:embed="rId4"/>
          <a:srcRect l="43903" t="-1" b="-153"/>
          <a:stretch/>
        </p:blipFill>
        <p:spPr>
          <a:xfrm rot="20118769">
            <a:off x="10492672" y="3805980"/>
            <a:ext cx="1559156" cy="1146939"/>
          </a:xfrm>
          <a:prstGeom prst="rect">
            <a:avLst/>
          </a:prstGeom>
        </p:spPr>
      </p:pic>
      <p:sp>
        <p:nvSpPr>
          <p:cNvPr id="11" name="Rounded Rectangle 10"/>
          <p:cNvSpPr/>
          <p:nvPr/>
        </p:nvSpPr>
        <p:spPr>
          <a:xfrm>
            <a:off x="10812162" y="1390655"/>
            <a:ext cx="1255944" cy="1854150"/>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
          </p:nvPr>
        </p:nvSpPr>
        <p:spPr>
          <a:xfrm>
            <a:off x="3558679" y="5605985"/>
            <a:ext cx="7575784" cy="1029573"/>
          </a:xfrm>
        </p:spPr>
        <p:txBody>
          <a:bodyPr>
            <a:noAutofit/>
          </a:bodyPr>
          <a:lstStyle/>
          <a:p>
            <a:pPr marL="0" indent="0">
              <a:buNone/>
            </a:pPr>
            <a:r>
              <a:rPr lang="en-US" sz="2200" dirty="0"/>
              <a:t>How are decisions currently made related to the objective? Who is engaged/excluded? How is this affecting our ability to improve the objective in the region? </a:t>
            </a:r>
          </a:p>
          <a:p>
            <a:pPr marL="0" indent="0">
              <a:buNone/>
            </a:pPr>
            <a:endParaRPr lang="en-US" sz="2200" dirty="0"/>
          </a:p>
        </p:txBody>
      </p:sp>
      <p:sp>
        <p:nvSpPr>
          <p:cNvPr id="13" name="Rounded Rectangle 12"/>
          <p:cNvSpPr/>
          <p:nvPr/>
        </p:nvSpPr>
        <p:spPr>
          <a:xfrm>
            <a:off x="1425004" y="4254916"/>
            <a:ext cx="1918704" cy="876632"/>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Shared Mindsets</a:t>
            </a:r>
          </a:p>
        </p:txBody>
      </p:sp>
      <p:sp>
        <p:nvSpPr>
          <p:cNvPr id="14" name="Rounded Rectangle 13"/>
          <p:cNvSpPr/>
          <p:nvPr/>
        </p:nvSpPr>
        <p:spPr>
          <a:xfrm>
            <a:off x="1425004" y="5684966"/>
            <a:ext cx="1918704" cy="96115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Decision-Making</a:t>
            </a:r>
          </a:p>
        </p:txBody>
      </p:sp>
      <p:sp>
        <p:nvSpPr>
          <p:cNvPr id="15" name="Content Placeholder 2"/>
          <p:cNvSpPr txBox="1">
            <a:spLocks/>
          </p:cNvSpPr>
          <p:nvPr/>
        </p:nvSpPr>
        <p:spPr>
          <a:xfrm>
            <a:off x="3445436" y="4403614"/>
            <a:ext cx="7575784" cy="946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What shared beliefs are making it easier to improve the objective in this region? Which are making it more difficult?</a:t>
            </a:r>
          </a:p>
        </p:txBody>
      </p:sp>
    </p:spTree>
    <p:extLst>
      <p:ext uri="{BB962C8B-B14F-4D97-AF65-F5344CB8AC3E}">
        <p14:creationId xmlns:p14="http://schemas.microsoft.com/office/powerpoint/2010/main" val="52391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fade">
                                      <p:cBhvr>
                                        <p:cTn id="38" dur="500"/>
                                        <p:tgtEl>
                                          <p:spTgt spid="1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P spid="12" grpId="0" build="p"/>
      <p:bldP spid="13" grpId="0" animBg="1"/>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0840" y="650929"/>
            <a:ext cx="9784291" cy="5873857"/>
          </a:xfrm>
        </p:spPr>
        <p:txBody>
          <a:bodyPr>
            <a:normAutofit fontScale="90000"/>
          </a:bodyPr>
          <a:lstStyle/>
          <a:p>
            <a:r>
              <a:rPr lang="en-US" sz="6700" dirty="0"/>
              <a:t>Group Discussion</a:t>
            </a:r>
            <a:br>
              <a:rPr lang="en-US" dirty="0"/>
            </a:br>
            <a:br>
              <a:rPr lang="en-US" dirty="0"/>
            </a:br>
            <a:r>
              <a:rPr lang="en-US" dirty="0"/>
              <a:t>What are some things you hope we learn from this assessment?</a:t>
            </a:r>
            <a:br>
              <a:rPr lang="en-US" dirty="0"/>
            </a:br>
            <a:br>
              <a:rPr lang="en-US" dirty="0"/>
            </a:br>
            <a:r>
              <a:rPr lang="en-US" dirty="0"/>
              <a:t>	What might be meaningful to YOUR 	organization?</a:t>
            </a:r>
            <a:br>
              <a:rPr lang="en-US" dirty="0"/>
            </a:br>
            <a:br>
              <a:rPr lang="en-US" dirty="0"/>
            </a:br>
            <a:r>
              <a:rPr lang="en-US" dirty="0"/>
              <a:t>	What might be meaningful to our early 	learning SYSTEM?</a:t>
            </a:r>
          </a:p>
        </p:txBody>
      </p:sp>
      <p:sp>
        <p:nvSpPr>
          <p:cNvPr id="4" name="Google Shape;242;p1"/>
          <p:cNvSpPr/>
          <p:nvPr/>
        </p:nvSpPr>
        <p:spPr>
          <a:xfrm>
            <a:off x="0" y="0"/>
            <a:ext cx="1786270" cy="6858000"/>
          </a:xfrm>
          <a:prstGeom prst="rect">
            <a:avLst/>
          </a:prstGeom>
          <a:solidFill>
            <a:schemeClr val="accent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5" name="Google Shape;243;p1"/>
          <p:cNvSpPr/>
          <p:nvPr/>
        </p:nvSpPr>
        <p:spPr>
          <a:xfrm>
            <a:off x="0" y="880813"/>
            <a:ext cx="1786270" cy="260010"/>
          </a:xfrm>
          <a:prstGeom prst="rect">
            <a:avLst/>
          </a:prstGeom>
          <a:solidFill>
            <a:schemeClr val="accen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6" name="Google Shape;244;p1"/>
          <p:cNvSpPr/>
          <p:nvPr/>
        </p:nvSpPr>
        <p:spPr>
          <a:xfrm>
            <a:off x="-1" y="1140822"/>
            <a:ext cx="1786270" cy="470263"/>
          </a:xfrm>
          <a:prstGeom prst="rect">
            <a:avLst/>
          </a:prstGeom>
          <a:solidFill>
            <a:schemeClr val="accent3"/>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854227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99537" y="348036"/>
            <a:ext cx="9261283" cy="1325563"/>
          </a:xfrm>
        </p:spPr>
        <p:txBody>
          <a:bodyPr>
            <a:noAutofit/>
          </a:bodyPr>
          <a:lstStyle/>
          <a:p>
            <a:r>
              <a:rPr lang="en-US" sz="5400" dirty="0"/>
              <a:t>Additional Benefits…</a:t>
            </a:r>
          </a:p>
        </p:txBody>
      </p:sp>
      <p:sp>
        <p:nvSpPr>
          <p:cNvPr id="5" name="Rectangle 4"/>
          <p:cNvSpPr/>
          <p:nvPr/>
        </p:nvSpPr>
        <p:spPr>
          <a:xfrm>
            <a:off x="0" y="0"/>
            <a:ext cx="14318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0" y="880813"/>
            <a:ext cx="1431873" cy="2600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1" y="1140822"/>
            <a:ext cx="1431873" cy="4702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Google Shape;242;p1"/>
          <p:cNvSpPr/>
          <p:nvPr/>
        </p:nvSpPr>
        <p:spPr>
          <a:xfrm>
            <a:off x="0" y="0"/>
            <a:ext cx="1786270" cy="6858000"/>
          </a:xfrm>
          <a:prstGeom prst="rect">
            <a:avLst/>
          </a:prstGeom>
          <a:solidFill>
            <a:schemeClr val="accent5"/>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9" name="Google Shape;243;p1"/>
          <p:cNvSpPr/>
          <p:nvPr/>
        </p:nvSpPr>
        <p:spPr>
          <a:xfrm>
            <a:off x="0" y="880813"/>
            <a:ext cx="1786270" cy="260010"/>
          </a:xfrm>
          <a:prstGeom prst="rect">
            <a:avLst/>
          </a:prstGeom>
          <a:solidFill>
            <a:schemeClr val="accent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 name="Google Shape;244;p1"/>
          <p:cNvSpPr/>
          <p:nvPr/>
        </p:nvSpPr>
        <p:spPr>
          <a:xfrm>
            <a:off x="-1" y="1140822"/>
            <a:ext cx="1786270" cy="470263"/>
          </a:xfrm>
          <a:prstGeom prst="rect">
            <a:avLst/>
          </a:prstGeom>
          <a:solidFill>
            <a:schemeClr val="accent3"/>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graphicFrame>
        <p:nvGraphicFramePr>
          <p:cNvPr id="13" name="Table 12"/>
          <p:cNvGraphicFramePr>
            <a:graphicFrameLocks noGrp="1"/>
          </p:cNvGraphicFramePr>
          <p:nvPr>
            <p:extLst>
              <p:ext uri="{D42A27DB-BD31-4B8C-83A1-F6EECF244321}">
                <p14:modId xmlns:p14="http://schemas.microsoft.com/office/powerpoint/2010/main" val="2655637198"/>
              </p:ext>
            </p:extLst>
          </p:nvPr>
        </p:nvGraphicFramePr>
        <p:xfrm>
          <a:off x="2844896" y="1984723"/>
          <a:ext cx="6776414" cy="4162425"/>
        </p:xfrm>
        <a:graphic>
          <a:graphicData uri="http://schemas.openxmlformats.org/drawingml/2006/table">
            <a:tbl>
              <a:tblPr firstRow="1" firstCol="1" bandRow="1"/>
              <a:tblGrid>
                <a:gridCol w="1137614">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1153460">
                <a:tc>
                  <a:txBody>
                    <a:bodyPr/>
                    <a:lstStyle/>
                    <a:p>
                      <a:pPr marL="0" marR="0" algn="ctr">
                        <a:lnSpc>
                          <a:spcPct val="107000"/>
                        </a:lnSpc>
                        <a:spcBef>
                          <a:spcPts val="0"/>
                        </a:spcBef>
                        <a:spcAft>
                          <a:spcPts val="0"/>
                        </a:spcAft>
                      </a:pP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06" marR="444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r>
                        <a:rPr lang="en-US" sz="2400" b="0" dirty="0">
                          <a:effectLst/>
                          <a:latin typeface="Calibri" panose="020F0502020204030204" pitchFamily="34" charset="0"/>
                          <a:ea typeface="Calibri" panose="020F0502020204030204" pitchFamily="34" charset="0"/>
                          <a:cs typeface="Times New Roman" panose="02020603050405020304" pitchFamily="18" charset="0"/>
                        </a:rPr>
                        <a:t>Build Critical Consciousness and Buy-In</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06" marR="444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50741">
                <a:tc>
                  <a:txBody>
                    <a:bodyPr/>
                    <a:lstStyle/>
                    <a:p>
                      <a:pPr marL="0" marR="0" algn="ctr">
                        <a:lnSpc>
                          <a:spcPct val="107000"/>
                        </a:lnSpc>
                        <a:spcBef>
                          <a:spcPts val="0"/>
                        </a:spcBef>
                        <a:spcAft>
                          <a:spcPts val="0"/>
                        </a:spcAft>
                      </a:pPr>
                      <a:endParaRPr lang="en-US" sz="2000" b="0">
                        <a:effectLst/>
                        <a:latin typeface="Calibri" panose="020F0502020204030204" pitchFamily="34" charset="0"/>
                        <a:ea typeface="Calibri" panose="020F0502020204030204" pitchFamily="34" charset="0"/>
                        <a:cs typeface="Times New Roman" panose="02020603050405020304" pitchFamily="18" charset="0"/>
                      </a:endParaRPr>
                    </a:p>
                  </a:txBody>
                  <a:tcPr marL="44406" marR="444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r>
                        <a:rPr lang="en-US" sz="2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Develop Shared Data Resources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06" marR="444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50741">
                <a:tc>
                  <a:txBody>
                    <a:bodyPr/>
                    <a:lstStyle/>
                    <a:p>
                      <a:pPr marL="0" marR="0" algn="ctr">
                        <a:lnSpc>
                          <a:spcPct val="107000"/>
                        </a:lnSpc>
                        <a:spcBef>
                          <a:spcPts val="0"/>
                        </a:spcBef>
                        <a:spcAft>
                          <a:spcPts val="0"/>
                        </a:spcAft>
                      </a:pP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06" marR="444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r>
                        <a:rPr lang="en-US" sz="2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Expand Engagement and Relationships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06" marR="444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07483">
                <a:tc>
                  <a:txBody>
                    <a:bodyPr/>
                    <a:lstStyle/>
                    <a:p>
                      <a:pPr marL="0" marR="0" algn="ctr">
                        <a:lnSpc>
                          <a:spcPct val="107000"/>
                        </a:lnSpc>
                        <a:spcBef>
                          <a:spcPts val="0"/>
                        </a:spcBef>
                        <a:spcAft>
                          <a:spcPts val="0"/>
                        </a:spcAft>
                      </a:pP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06" marR="444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600"/>
                        </a:spcBef>
                        <a:spcAft>
                          <a:spcPts val="600"/>
                        </a:spcAft>
                      </a:pPr>
                      <a:r>
                        <a:rPr lang="en-US" sz="2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Generate Shared Priorities for Action</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06" marR="4440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7" name="Picture 16" descr="C:\Users\erin\Desktop\Icons\brain inside head.png"/>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9328" y="2247534"/>
            <a:ext cx="657225" cy="657225"/>
          </a:xfrm>
          <a:prstGeom prst="rect">
            <a:avLst/>
          </a:prstGeom>
          <a:noFill/>
          <a:ln>
            <a:noFill/>
          </a:ln>
        </p:spPr>
      </p:pic>
      <p:pic>
        <p:nvPicPr>
          <p:cNvPr id="2055" name="Picture 459" descr="connection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3760" y="4333984"/>
            <a:ext cx="6667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14" descr="arrows pointed at sta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5663" y="5349984"/>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C:\Users\erin\Desktop\Icons\big data.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3760" y="3291711"/>
            <a:ext cx="655320" cy="655320"/>
          </a:xfrm>
          <a:prstGeom prst="rect">
            <a:avLst/>
          </a:prstGeom>
          <a:noFill/>
          <a:ln>
            <a:noFill/>
          </a:ln>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07249" y="6318357"/>
            <a:ext cx="2253571" cy="614286"/>
          </a:xfrm>
          <a:prstGeom prst="rect">
            <a:avLst/>
          </a:prstGeom>
        </p:spPr>
      </p:pic>
    </p:spTree>
    <p:extLst>
      <p:ext uri="{BB962C8B-B14F-4D97-AF65-F5344CB8AC3E}">
        <p14:creationId xmlns:p14="http://schemas.microsoft.com/office/powerpoint/2010/main" val="648635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12" y="572515"/>
            <a:ext cx="10813905" cy="1325563"/>
          </a:xfrm>
        </p:spPr>
        <p:txBody>
          <a:bodyPr>
            <a:noAutofit/>
          </a:bodyPr>
          <a:lstStyle/>
          <a:p>
            <a:r>
              <a:rPr lang="en-US" sz="4800" dirty="0"/>
              <a:t>Hubs determine assessment intensity given desired benefits and current resources</a:t>
            </a:r>
          </a:p>
        </p:txBody>
      </p:sp>
      <p:pic>
        <p:nvPicPr>
          <p:cNvPr id="1026" name="Picture 2" descr="Intensity Frontier | symmetry magaz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053" r="24071"/>
          <a:stretch/>
        </p:blipFill>
        <p:spPr bwMode="auto">
          <a:xfrm>
            <a:off x="8337175" y="2590766"/>
            <a:ext cx="3475745" cy="334856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p:cNvSpPr>
            <a:spLocks noGrp="1"/>
          </p:cNvSpPr>
          <p:nvPr>
            <p:ph idx="1"/>
          </p:nvPr>
        </p:nvSpPr>
        <p:spPr>
          <a:xfrm>
            <a:off x="581097" y="2801921"/>
            <a:ext cx="7054111" cy="4351338"/>
          </a:xfrm>
        </p:spPr>
        <p:txBody>
          <a:bodyPr>
            <a:normAutofit/>
          </a:bodyPr>
          <a:lstStyle/>
          <a:p>
            <a:pPr marL="514350" indent="-514350">
              <a:spcBef>
                <a:spcPts val="1200"/>
              </a:spcBef>
              <a:spcAft>
                <a:spcPts val="1200"/>
              </a:spcAft>
              <a:buFont typeface="+mj-lt"/>
              <a:buAutoNum type="arabicPeriod"/>
            </a:pPr>
            <a:r>
              <a:rPr lang="en-US" dirty="0"/>
              <a:t>How MANY assessment questions to ask</a:t>
            </a:r>
          </a:p>
          <a:p>
            <a:pPr marL="514350" indent="-514350">
              <a:spcBef>
                <a:spcPts val="1200"/>
              </a:spcBef>
              <a:spcAft>
                <a:spcPts val="1200"/>
              </a:spcAft>
              <a:buFont typeface="+mj-lt"/>
              <a:buAutoNum type="arabicPeriod"/>
            </a:pPr>
            <a:r>
              <a:rPr lang="en-US" dirty="0"/>
              <a:t>How MUCH info to gather, and from how MANY perspectives/sources </a:t>
            </a:r>
          </a:p>
          <a:p>
            <a:pPr marL="514350" indent="-514350">
              <a:spcBef>
                <a:spcPts val="1200"/>
              </a:spcBef>
              <a:spcAft>
                <a:spcPts val="1200"/>
              </a:spcAft>
              <a:buFont typeface="+mj-lt"/>
              <a:buAutoNum type="arabicPeriod"/>
            </a:pPr>
            <a:r>
              <a:rPr lang="en-US" dirty="0"/>
              <a:t>How COMPLEX the Hub’s sense-making process will be, and WHO will be included</a:t>
            </a:r>
          </a:p>
          <a:p>
            <a:pPr marL="514350" indent="-514350">
              <a:spcBef>
                <a:spcPts val="1200"/>
              </a:spcBef>
              <a:spcAft>
                <a:spcPts val="1200"/>
              </a:spcAft>
              <a:buFont typeface="+mj-lt"/>
              <a:buAutoNum type="arabicPeriod"/>
            </a:pPr>
            <a:endParaRPr lang="en-US" dirty="0"/>
          </a:p>
        </p:txBody>
      </p:sp>
    </p:spTree>
    <p:extLst>
      <p:ext uri="{BB962C8B-B14F-4D97-AF65-F5344CB8AC3E}">
        <p14:creationId xmlns:p14="http://schemas.microsoft.com/office/powerpoint/2010/main" val="232717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7CEB-0EC9-44FB-81DB-CD086A9A9B45}"/>
              </a:ext>
            </a:extLst>
          </p:cNvPr>
          <p:cNvSpPr>
            <a:spLocks noGrp="1"/>
          </p:cNvSpPr>
          <p:nvPr>
            <p:ph type="title"/>
          </p:nvPr>
        </p:nvSpPr>
        <p:spPr/>
        <p:txBody>
          <a:bodyPr/>
          <a:lstStyle/>
          <a:p>
            <a:r>
              <a:rPr lang="en-US" dirty="0"/>
              <a:t>Defining the Objective</a:t>
            </a:r>
          </a:p>
        </p:txBody>
      </p:sp>
      <p:sp>
        <p:nvSpPr>
          <p:cNvPr id="3" name="Content Placeholder 2">
            <a:extLst>
              <a:ext uri="{FF2B5EF4-FFF2-40B4-BE49-F238E27FC236}">
                <a16:creationId xmlns:a16="http://schemas.microsoft.com/office/drawing/2014/main" id="{F04E9AEC-9B3A-4955-9AFC-E9F746F4DF8B}"/>
              </a:ext>
            </a:extLst>
          </p:cNvPr>
          <p:cNvSpPr>
            <a:spLocks noGrp="1"/>
          </p:cNvSpPr>
          <p:nvPr>
            <p:ph idx="1"/>
          </p:nvPr>
        </p:nvSpPr>
        <p:spPr/>
        <p:txBody>
          <a:bodyPr/>
          <a:lstStyle/>
          <a:p>
            <a:pPr marL="0" indent="0">
              <a:buNone/>
            </a:pPr>
            <a:r>
              <a:rPr lang="en-US" dirty="0"/>
              <a:t>RUA Obj 2: </a:t>
            </a:r>
            <a:r>
              <a:rPr lang="en-US" i="1" dirty="0"/>
              <a:t>Families have access to high-quality (</a:t>
            </a:r>
            <a:r>
              <a:rPr lang="en-US" i="1" dirty="0">
                <a:solidFill>
                  <a:srgbClr val="FF0000"/>
                </a:solidFill>
              </a:rPr>
              <a:t>culturally responsive, inclusive, developmentally appropriate</a:t>
            </a:r>
            <a:r>
              <a:rPr lang="en-US" i="1" dirty="0"/>
              <a:t>) affordable early care and education that meets their needs.</a:t>
            </a:r>
          </a:p>
          <a:p>
            <a:r>
              <a:rPr lang="en-US" i="1" dirty="0"/>
              <a:t>What does “culturally responsive, inclusive, developmentally appropriate” care look like? What evidence would you use to demonstrate it exists? </a:t>
            </a:r>
            <a:endParaRPr lang="en-US" dirty="0"/>
          </a:p>
        </p:txBody>
      </p:sp>
    </p:spTree>
    <p:extLst>
      <p:ext uri="{BB962C8B-B14F-4D97-AF65-F5344CB8AC3E}">
        <p14:creationId xmlns:p14="http://schemas.microsoft.com/office/powerpoint/2010/main" val="2995778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7CEB-0EC9-44FB-81DB-CD086A9A9B45}"/>
              </a:ext>
            </a:extLst>
          </p:cNvPr>
          <p:cNvSpPr>
            <a:spLocks noGrp="1"/>
          </p:cNvSpPr>
          <p:nvPr>
            <p:ph type="title"/>
          </p:nvPr>
        </p:nvSpPr>
        <p:spPr/>
        <p:txBody>
          <a:bodyPr/>
          <a:lstStyle/>
          <a:p>
            <a:r>
              <a:rPr lang="en-US" dirty="0"/>
              <a:t>Defining the Objective</a:t>
            </a:r>
          </a:p>
        </p:txBody>
      </p:sp>
      <p:sp>
        <p:nvSpPr>
          <p:cNvPr id="3" name="Content Placeholder 2">
            <a:extLst>
              <a:ext uri="{FF2B5EF4-FFF2-40B4-BE49-F238E27FC236}">
                <a16:creationId xmlns:a16="http://schemas.microsoft.com/office/drawing/2014/main" id="{F04E9AEC-9B3A-4955-9AFC-E9F746F4DF8B}"/>
              </a:ext>
            </a:extLst>
          </p:cNvPr>
          <p:cNvSpPr>
            <a:spLocks noGrp="1"/>
          </p:cNvSpPr>
          <p:nvPr>
            <p:ph idx="1"/>
          </p:nvPr>
        </p:nvSpPr>
        <p:spPr/>
        <p:txBody>
          <a:bodyPr/>
          <a:lstStyle/>
          <a:p>
            <a:pPr marL="0" indent="0">
              <a:buNone/>
            </a:pPr>
            <a:r>
              <a:rPr lang="en-US" dirty="0"/>
              <a:t>RUA Obj 2: </a:t>
            </a:r>
            <a:r>
              <a:rPr lang="en-US" i="1" dirty="0"/>
              <a:t>Families have access to high-quality (culturally responsive, inclusive, developmentally appropriate) </a:t>
            </a:r>
            <a:r>
              <a:rPr lang="en-US" i="1" dirty="0">
                <a:solidFill>
                  <a:srgbClr val="FF0000"/>
                </a:solidFill>
              </a:rPr>
              <a:t>affordable </a:t>
            </a:r>
            <a:r>
              <a:rPr lang="en-US" i="1" dirty="0"/>
              <a:t>early care and education that meets their needs.</a:t>
            </a:r>
          </a:p>
          <a:p>
            <a:r>
              <a:rPr lang="en-US" i="1" dirty="0"/>
              <a:t>What should be considered affordable – and to whom?</a:t>
            </a:r>
            <a:endParaRPr lang="en-US" dirty="0"/>
          </a:p>
        </p:txBody>
      </p:sp>
    </p:spTree>
    <p:extLst>
      <p:ext uri="{BB962C8B-B14F-4D97-AF65-F5344CB8AC3E}">
        <p14:creationId xmlns:p14="http://schemas.microsoft.com/office/powerpoint/2010/main" val="335386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7CEB-0EC9-44FB-81DB-CD086A9A9B45}"/>
              </a:ext>
            </a:extLst>
          </p:cNvPr>
          <p:cNvSpPr>
            <a:spLocks noGrp="1"/>
          </p:cNvSpPr>
          <p:nvPr>
            <p:ph type="title"/>
          </p:nvPr>
        </p:nvSpPr>
        <p:spPr/>
        <p:txBody>
          <a:bodyPr/>
          <a:lstStyle/>
          <a:p>
            <a:r>
              <a:rPr lang="en-US" dirty="0"/>
              <a:t>Defining the Objective</a:t>
            </a:r>
          </a:p>
        </p:txBody>
      </p:sp>
      <p:sp>
        <p:nvSpPr>
          <p:cNvPr id="3" name="Content Placeholder 2">
            <a:extLst>
              <a:ext uri="{FF2B5EF4-FFF2-40B4-BE49-F238E27FC236}">
                <a16:creationId xmlns:a16="http://schemas.microsoft.com/office/drawing/2014/main" id="{F04E9AEC-9B3A-4955-9AFC-E9F746F4DF8B}"/>
              </a:ext>
            </a:extLst>
          </p:cNvPr>
          <p:cNvSpPr>
            <a:spLocks noGrp="1"/>
          </p:cNvSpPr>
          <p:nvPr>
            <p:ph idx="1"/>
          </p:nvPr>
        </p:nvSpPr>
        <p:spPr/>
        <p:txBody>
          <a:bodyPr/>
          <a:lstStyle/>
          <a:p>
            <a:pPr marL="0" indent="0">
              <a:buNone/>
            </a:pPr>
            <a:r>
              <a:rPr lang="en-US" dirty="0"/>
              <a:t>RUA Obj 2: </a:t>
            </a:r>
            <a:r>
              <a:rPr lang="en-US" i="1" dirty="0"/>
              <a:t>Families have access to high-quality (culturally responsive, inclusive, developmentally appropriate) affordable </a:t>
            </a:r>
            <a:r>
              <a:rPr lang="en-US" i="1" dirty="0">
                <a:solidFill>
                  <a:srgbClr val="FF0000"/>
                </a:solidFill>
              </a:rPr>
              <a:t>early care and education </a:t>
            </a:r>
            <a:r>
              <a:rPr lang="en-US" i="1" dirty="0"/>
              <a:t>that meets their needs.</a:t>
            </a:r>
          </a:p>
          <a:p>
            <a:r>
              <a:rPr lang="en-US" i="1" dirty="0"/>
              <a:t>What types of settings should be included in the term “early care and education”? Should it include unregulated care? Why or why not?</a:t>
            </a:r>
            <a:endParaRPr lang="en-US" dirty="0"/>
          </a:p>
        </p:txBody>
      </p:sp>
    </p:spTree>
    <p:extLst>
      <p:ext uri="{BB962C8B-B14F-4D97-AF65-F5344CB8AC3E}">
        <p14:creationId xmlns:p14="http://schemas.microsoft.com/office/powerpoint/2010/main" val="1979136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546B4-C131-44FF-85C7-C7F5DAD0DB47}"/>
              </a:ext>
            </a:extLst>
          </p:cNvPr>
          <p:cNvSpPr>
            <a:spLocks noGrp="1"/>
          </p:cNvSpPr>
          <p:nvPr>
            <p:ph type="title"/>
          </p:nvPr>
        </p:nvSpPr>
        <p:spPr/>
        <p:txBody>
          <a:bodyPr/>
          <a:lstStyle/>
          <a:p>
            <a:r>
              <a:rPr lang="en-US" dirty="0"/>
              <a:t>ECE Workforce Recruitment</a:t>
            </a:r>
          </a:p>
        </p:txBody>
      </p:sp>
      <p:sp>
        <p:nvSpPr>
          <p:cNvPr id="3" name="Content Placeholder 2">
            <a:extLst>
              <a:ext uri="{FF2B5EF4-FFF2-40B4-BE49-F238E27FC236}">
                <a16:creationId xmlns:a16="http://schemas.microsoft.com/office/drawing/2014/main" id="{A1DCB18A-DA43-40B0-A60C-9D125069BBED}"/>
              </a:ext>
            </a:extLst>
          </p:cNvPr>
          <p:cNvSpPr>
            <a:spLocks noGrp="1"/>
          </p:cNvSpPr>
          <p:nvPr>
            <p:ph idx="1"/>
          </p:nvPr>
        </p:nvSpPr>
        <p:spPr>
          <a:solidFill>
            <a:schemeClr val="accent4">
              <a:lumMod val="20000"/>
              <a:lumOff val="80000"/>
            </a:schemeClr>
          </a:solidFill>
        </p:spPr>
        <p:txBody>
          <a:bodyPr/>
          <a:lstStyle/>
          <a:p>
            <a:r>
              <a:rPr lang="en-US" sz="3600" dirty="0"/>
              <a:t>Update on Director Sessions</a:t>
            </a:r>
          </a:p>
          <a:p>
            <a:pPr lvl="1"/>
            <a:r>
              <a:rPr lang="en-US" sz="3200" dirty="0"/>
              <a:t>Tools shared</a:t>
            </a:r>
          </a:p>
          <a:p>
            <a:pPr lvl="1"/>
            <a:r>
              <a:rPr lang="en-US" sz="3200" dirty="0"/>
              <a:t>Feedback from directors</a:t>
            </a:r>
          </a:p>
          <a:p>
            <a:pPr lvl="1"/>
            <a:r>
              <a:rPr lang="en-US" sz="3200" dirty="0"/>
              <a:t>Next steps for director’s group</a:t>
            </a:r>
          </a:p>
          <a:p>
            <a:pPr marL="457200" lvl="1" indent="0">
              <a:buNone/>
            </a:pPr>
            <a:endParaRPr lang="en-US" sz="3200" dirty="0"/>
          </a:p>
        </p:txBody>
      </p:sp>
    </p:spTree>
    <p:extLst>
      <p:ext uri="{BB962C8B-B14F-4D97-AF65-F5344CB8AC3E}">
        <p14:creationId xmlns:p14="http://schemas.microsoft.com/office/powerpoint/2010/main" val="4111870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83EA8-66EA-44C8-A382-CAE956E61EFD}"/>
              </a:ext>
            </a:extLst>
          </p:cNvPr>
          <p:cNvSpPr>
            <a:spLocks noGrp="1"/>
          </p:cNvSpPr>
          <p:nvPr>
            <p:ph type="title"/>
          </p:nvPr>
        </p:nvSpPr>
        <p:spPr/>
        <p:txBody>
          <a:bodyPr/>
          <a:lstStyle/>
          <a:p>
            <a:r>
              <a:rPr lang="en-US" dirty="0"/>
              <a:t>Identifying Existing Data Sources in inform the Work</a:t>
            </a:r>
          </a:p>
        </p:txBody>
      </p:sp>
      <p:sp>
        <p:nvSpPr>
          <p:cNvPr id="3" name="Content Placeholder 2">
            <a:extLst>
              <a:ext uri="{FF2B5EF4-FFF2-40B4-BE49-F238E27FC236}">
                <a16:creationId xmlns:a16="http://schemas.microsoft.com/office/drawing/2014/main" id="{1A494ABB-1C7E-4A4E-8373-DF9FFAE4EA6E}"/>
              </a:ext>
            </a:extLst>
          </p:cNvPr>
          <p:cNvSpPr>
            <a:spLocks noGrp="1"/>
          </p:cNvSpPr>
          <p:nvPr>
            <p:ph idx="1"/>
          </p:nvPr>
        </p:nvSpPr>
        <p:spPr/>
        <p:txBody>
          <a:bodyPr>
            <a:normAutofit lnSpcReduction="10000"/>
          </a:bodyPr>
          <a:lstStyle/>
          <a:p>
            <a:r>
              <a:rPr lang="en-US" b="1" dirty="0"/>
              <a:t>Child Care Resource Network </a:t>
            </a:r>
            <a:r>
              <a:rPr lang="en-US" dirty="0"/>
              <a:t>database - # of programs, provider type, location, accepts subsidy, language, capacity, quality rating and attributes</a:t>
            </a:r>
          </a:p>
          <a:p>
            <a:r>
              <a:rPr lang="en-US" b="1" dirty="0"/>
              <a:t>Preschool Promise and Head Start </a:t>
            </a:r>
            <a:r>
              <a:rPr lang="en-US" dirty="0"/>
              <a:t>regional data – demand, waitlist, locations, disability, language, family preferences, income data</a:t>
            </a:r>
          </a:p>
          <a:p>
            <a:r>
              <a:rPr lang="en-US" b="1" dirty="0"/>
              <a:t>Southern Oregon Head Start </a:t>
            </a:r>
            <a:r>
              <a:rPr lang="en-US" dirty="0"/>
              <a:t>– Community Assessment: subsidized slots, demand, waitlist, location, family preferences, part vs full day, full vs part year</a:t>
            </a:r>
          </a:p>
          <a:p>
            <a:r>
              <a:rPr lang="en-US" dirty="0"/>
              <a:t>What else do we need to know?</a:t>
            </a:r>
          </a:p>
          <a:p>
            <a:r>
              <a:rPr lang="en-US" dirty="0"/>
              <a:t>What other data </a:t>
            </a:r>
            <a:r>
              <a:rPr lang="en-US" u="sng" dirty="0"/>
              <a:t>is currently available </a:t>
            </a:r>
            <a:r>
              <a:rPr lang="en-US" dirty="0"/>
              <a:t>that can be shared with us?</a:t>
            </a:r>
          </a:p>
        </p:txBody>
      </p:sp>
    </p:spTree>
    <p:extLst>
      <p:ext uri="{BB962C8B-B14F-4D97-AF65-F5344CB8AC3E}">
        <p14:creationId xmlns:p14="http://schemas.microsoft.com/office/powerpoint/2010/main" val="1591066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26A5B-F60F-4053-981E-B55A7EAF9C15}"/>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6CDE0582-69A3-43FC-B82C-3C961C9310B5}"/>
              </a:ext>
            </a:extLst>
          </p:cNvPr>
          <p:cNvSpPr>
            <a:spLocks noGrp="1"/>
          </p:cNvSpPr>
          <p:nvPr>
            <p:ph idx="1"/>
          </p:nvPr>
        </p:nvSpPr>
        <p:spPr/>
        <p:txBody>
          <a:bodyPr/>
          <a:lstStyle/>
          <a:p>
            <a:r>
              <a:rPr lang="en-US" dirty="0"/>
              <a:t>Vicki will follow up within the next week with each of you who indicated you have a data source to share</a:t>
            </a:r>
          </a:p>
          <a:p>
            <a:r>
              <a:rPr lang="en-US" dirty="0"/>
              <a:t>Review the handouts posted in the chat prior to next meeting</a:t>
            </a:r>
          </a:p>
          <a:p>
            <a:r>
              <a:rPr lang="en-US" dirty="0"/>
              <a:t>Next meeting (September):</a:t>
            </a:r>
          </a:p>
          <a:p>
            <a:pPr lvl="1"/>
            <a:r>
              <a:rPr lang="en-US" dirty="0"/>
              <a:t>Sara Stephens from South Coast EL Hub will present on Apprenticeship program</a:t>
            </a:r>
          </a:p>
          <a:p>
            <a:pPr lvl="1"/>
            <a:r>
              <a:rPr lang="en-US" dirty="0"/>
              <a:t>Committee will review available data to see WHAT WE KNOW and identify WHAT WE NEED TO KNOW based upon how we defined our objective. This will begin to generate our assessment questions.</a:t>
            </a:r>
          </a:p>
        </p:txBody>
      </p:sp>
    </p:spTree>
    <p:extLst>
      <p:ext uri="{BB962C8B-B14F-4D97-AF65-F5344CB8AC3E}">
        <p14:creationId xmlns:p14="http://schemas.microsoft.com/office/powerpoint/2010/main" val="2237598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26863F2-0D58-4B33-B134-F7345D9BA0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17786" y="770985"/>
            <a:ext cx="2556427" cy="1717002"/>
          </a:xfrm>
        </p:spPr>
      </p:pic>
      <p:sp>
        <p:nvSpPr>
          <p:cNvPr id="6" name="TextBox 5">
            <a:extLst>
              <a:ext uri="{FF2B5EF4-FFF2-40B4-BE49-F238E27FC236}">
                <a16:creationId xmlns:a16="http://schemas.microsoft.com/office/drawing/2014/main" id="{8CC85649-BBD3-449F-AF35-023327B15459}"/>
              </a:ext>
            </a:extLst>
          </p:cNvPr>
          <p:cNvSpPr txBox="1"/>
          <p:nvPr/>
        </p:nvSpPr>
        <p:spPr>
          <a:xfrm>
            <a:off x="2216258" y="3022169"/>
            <a:ext cx="6586779" cy="769441"/>
          </a:xfrm>
          <a:prstGeom prst="rect">
            <a:avLst/>
          </a:prstGeom>
          <a:noFill/>
        </p:spPr>
        <p:txBody>
          <a:bodyPr wrap="square" rtlCol="0">
            <a:spAutoFit/>
          </a:bodyPr>
          <a:lstStyle/>
          <a:p>
            <a:pPr algn="ctr"/>
            <a:r>
              <a:rPr lang="en-US" sz="4400" b="1" dirty="0">
                <a:solidFill>
                  <a:srgbClr val="92D050"/>
                </a:solidFill>
              </a:rPr>
              <a:t>SOELS Regional Assessment</a:t>
            </a:r>
          </a:p>
        </p:txBody>
      </p:sp>
    </p:spTree>
    <p:extLst>
      <p:ext uri="{BB962C8B-B14F-4D97-AF65-F5344CB8AC3E}">
        <p14:creationId xmlns:p14="http://schemas.microsoft.com/office/powerpoint/2010/main" val="3022134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o You Allow The Squeaky Wheel Too Much Squeak? | THE UPWARDS LEAD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rotWithShape="1">
          <a:blip r:embed="rId3"/>
          <a:srcRect l="44569" t="31959" r="7063" b="7586"/>
          <a:stretch/>
        </p:blipFill>
        <p:spPr>
          <a:xfrm>
            <a:off x="4837964" y="0"/>
            <a:ext cx="7354036" cy="6858000"/>
          </a:xfrm>
          <a:prstGeom prst="rect">
            <a:avLst/>
          </a:prstGeom>
        </p:spPr>
      </p:pic>
      <p:pic>
        <p:nvPicPr>
          <p:cNvPr id="1026" name="Picture 2" descr="China 5 Inch PU Caster Wheels for Shopping Carts - China Caster, Wheel  Caster"/>
          <p:cNvPicPr>
            <a:picLocks noChangeAspect="1" noChangeArrowheads="1"/>
          </p:cNvPicPr>
          <p:nvPr/>
        </p:nvPicPr>
        <p:blipFill rotWithShape="1">
          <a:blip r:embed="rId4">
            <a:extLst>
              <a:ext uri="{28A0092B-C50C-407E-A947-70E740481C1C}">
                <a14:useLocalDpi xmlns:a14="http://schemas.microsoft.com/office/drawing/2010/main" val="0"/>
              </a:ext>
            </a:extLst>
          </a:blip>
          <a:srcRect l="12291" t="27898" r="13956"/>
          <a:stretch/>
        </p:blipFill>
        <p:spPr bwMode="auto">
          <a:xfrm>
            <a:off x="4837964" y="7937"/>
            <a:ext cx="7354036" cy="718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33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o You Allow The Squeaky Wheel Too Much Squeak? | THE UPWARDS LEAD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rotWithShape="1">
          <a:blip r:embed="rId3"/>
          <a:srcRect l="44569" t="31959" r="7063" b="7586"/>
          <a:stretch/>
        </p:blipFill>
        <p:spPr>
          <a:xfrm>
            <a:off x="4837964" y="0"/>
            <a:ext cx="7354036" cy="6858000"/>
          </a:xfrm>
          <a:prstGeom prst="rect">
            <a:avLst/>
          </a:prstGeom>
        </p:spPr>
      </p:pic>
      <p:sp>
        <p:nvSpPr>
          <p:cNvPr id="5" name="TextBox 4"/>
          <p:cNvSpPr txBox="1"/>
          <p:nvPr/>
        </p:nvSpPr>
        <p:spPr>
          <a:xfrm>
            <a:off x="460375" y="1261318"/>
            <a:ext cx="3879714" cy="2800767"/>
          </a:xfrm>
          <a:prstGeom prst="rect">
            <a:avLst/>
          </a:prstGeom>
          <a:noFill/>
        </p:spPr>
        <p:txBody>
          <a:bodyPr wrap="square" rtlCol="0">
            <a:spAutoFit/>
          </a:bodyPr>
          <a:lstStyle/>
          <a:p>
            <a:pPr algn="ctr"/>
            <a:r>
              <a:rPr lang="en-US" sz="4400" dirty="0"/>
              <a:t>What went wrong in their problem-solving process?</a:t>
            </a:r>
          </a:p>
        </p:txBody>
      </p:sp>
    </p:spTree>
    <p:extLst>
      <p:ext uri="{BB962C8B-B14F-4D97-AF65-F5344CB8AC3E}">
        <p14:creationId xmlns:p14="http://schemas.microsoft.com/office/powerpoint/2010/main" val="107446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12192000" cy="23648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536326" y="437930"/>
            <a:ext cx="4814136" cy="1569660"/>
          </a:xfrm>
          <a:prstGeom prst="rect">
            <a:avLst/>
          </a:prstGeom>
        </p:spPr>
        <p:txBody>
          <a:bodyPr wrap="square">
            <a:spAutoFit/>
          </a:bodyPr>
          <a:lstStyle/>
          <a:p>
            <a:pPr algn="ctr"/>
            <a:r>
              <a:rPr lang="en-US" sz="3200" dirty="0">
                <a:solidFill>
                  <a:prstClr val="white"/>
                </a:solidFill>
              </a:rPr>
              <a:t>Children Arrive Ready for Kindergarten with Reduced Disparities</a:t>
            </a:r>
          </a:p>
        </p:txBody>
      </p:sp>
      <p:sp>
        <p:nvSpPr>
          <p:cNvPr id="10" name="Rectangle 9"/>
          <p:cNvSpPr/>
          <p:nvPr/>
        </p:nvSpPr>
        <p:spPr>
          <a:xfrm>
            <a:off x="6966692" y="437930"/>
            <a:ext cx="4625757" cy="2062103"/>
          </a:xfrm>
          <a:prstGeom prst="rect">
            <a:avLst/>
          </a:prstGeom>
        </p:spPr>
        <p:txBody>
          <a:bodyPr wrap="square">
            <a:spAutoFit/>
          </a:bodyPr>
          <a:lstStyle/>
          <a:p>
            <a:pPr algn="ctr"/>
            <a:r>
              <a:rPr lang="en-US" sz="3200" dirty="0">
                <a:solidFill>
                  <a:prstClr val="white"/>
                </a:solidFill>
              </a:rPr>
              <a:t>Healthy, Stable, Attached Families with Reduced Disparities</a:t>
            </a:r>
          </a:p>
          <a:p>
            <a:pPr algn="ctr"/>
            <a:endParaRPr lang="en-US" sz="2800" dirty="0">
              <a:solidFill>
                <a:prstClr val="white"/>
              </a:solidFill>
            </a:endParaRPr>
          </a:p>
        </p:txBody>
      </p:sp>
      <p:sp>
        <p:nvSpPr>
          <p:cNvPr id="2" name="Cross 1"/>
          <p:cNvSpPr/>
          <p:nvPr/>
        </p:nvSpPr>
        <p:spPr>
          <a:xfrm>
            <a:off x="5705907" y="767058"/>
            <a:ext cx="866274" cy="812282"/>
          </a:xfrm>
          <a:prstGeom prst="plus">
            <a:avLst>
              <a:gd name="adj" fmla="val 3730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173419" y="3137350"/>
            <a:ext cx="709448" cy="67791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8" name="Oval 7"/>
          <p:cNvSpPr/>
          <p:nvPr/>
        </p:nvSpPr>
        <p:spPr>
          <a:xfrm>
            <a:off x="1019501" y="3137349"/>
            <a:ext cx="709448" cy="67791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9" name="Oval 8"/>
          <p:cNvSpPr/>
          <p:nvPr/>
        </p:nvSpPr>
        <p:spPr>
          <a:xfrm>
            <a:off x="1865584" y="3137350"/>
            <a:ext cx="709448" cy="67791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2" name="Oval 11"/>
          <p:cNvSpPr/>
          <p:nvPr/>
        </p:nvSpPr>
        <p:spPr>
          <a:xfrm>
            <a:off x="2711666" y="3137349"/>
            <a:ext cx="709448" cy="67791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sp>
        <p:nvSpPr>
          <p:cNvPr id="13" name="Oval 12"/>
          <p:cNvSpPr/>
          <p:nvPr/>
        </p:nvSpPr>
        <p:spPr>
          <a:xfrm>
            <a:off x="3557749" y="3137350"/>
            <a:ext cx="709448" cy="67791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a:t>
            </a:r>
          </a:p>
        </p:txBody>
      </p:sp>
      <p:sp>
        <p:nvSpPr>
          <p:cNvPr id="14" name="Oval 13"/>
          <p:cNvSpPr/>
          <p:nvPr/>
        </p:nvSpPr>
        <p:spPr>
          <a:xfrm>
            <a:off x="4403831" y="3137349"/>
            <a:ext cx="709448" cy="67791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p>
        </p:txBody>
      </p:sp>
      <p:sp>
        <p:nvSpPr>
          <p:cNvPr id="15" name="Oval 14"/>
          <p:cNvSpPr/>
          <p:nvPr/>
        </p:nvSpPr>
        <p:spPr>
          <a:xfrm>
            <a:off x="5249914" y="3137350"/>
            <a:ext cx="709448" cy="67791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a:t>
            </a:r>
          </a:p>
        </p:txBody>
      </p:sp>
      <p:sp>
        <p:nvSpPr>
          <p:cNvPr id="16" name="Oval 15"/>
          <p:cNvSpPr/>
          <p:nvPr/>
        </p:nvSpPr>
        <p:spPr>
          <a:xfrm>
            <a:off x="6095996" y="3137349"/>
            <a:ext cx="709448" cy="67791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8</a:t>
            </a:r>
          </a:p>
        </p:txBody>
      </p:sp>
      <p:sp>
        <p:nvSpPr>
          <p:cNvPr id="17" name="Oval 16"/>
          <p:cNvSpPr/>
          <p:nvPr/>
        </p:nvSpPr>
        <p:spPr>
          <a:xfrm>
            <a:off x="6942079" y="3137350"/>
            <a:ext cx="709448" cy="67791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9</a:t>
            </a:r>
          </a:p>
        </p:txBody>
      </p:sp>
      <p:sp>
        <p:nvSpPr>
          <p:cNvPr id="18" name="Oval 17"/>
          <p:cNvSpPr/>
          <p:nvPr/>
        </p:nvSpPr>
        <p:spPr>
          <a:xfrm>
            <a:off x="7788161" y="3137349"/>
            <a:ext cx="709448" cy="67791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10</a:t>
            </a:r>
          </a:p>
        </p:txBody>
      </p:sp>
      <p:sp>
        <p:nvSpPr>
          <p:cNvPr id="19" name="Oval 18"/>
          <p:cNvSpPr/>
          <p:nvPr/>
        </p:nvSpPr>
        <p:spPr>
          <a:xfrm>
            <a:off x="8634244" y="3137350"/>
            <a:ext cx="709448" cy="67791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11</a:t>
            </a:r>
          </a:p>
        </p:txBody>
      </p:sp>
      <p:sp>
        <p:nvSpPr>
          <p:cNvPr id="21" name="Oval 20"/>
          <p:cNvSpPr/>
          <p:nvPr/>
        </p:nvSpPr>
        <p:spPr>
          <a:xfrm>
            <a:off x="9480326" y="3137349"/>
            <a:ext cx="709448" cy="67791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12</a:t>
            </a:r>
          </a:p>
        </p:txBody>
      </p:sp>
      <p:sp>
        <p:nvSpPr>
          <p:cNvPr id="22" name="Oval 21"/>
          <p:cNvSpPr/>
          <p:nvPr/>
        </p:nvSpPr>
        <p:spPr>
          <a:xfrm>
            <a:off x="10326408" y="3137349"/>
            <a:ext cx="709448" cy="67791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13</a:t>
            </a:r>
          </a:p>
        </p:txBody>
      </p:sp>
      <p:sp>
        <p:nvSpPr>
          <p:cNvPr id="23" name="Oval 22"/>
          <p:cNvSpPr/>
          <p:nvPr/>
        </p:nvSpPr>
        <p:spPr>
          <a:xfrm>
            <a:off x="11172490" y="3137348"/>
            <a:ext cx="709448" cy="67791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a:t>
            </a:r>
          </a:p>
        </p:txBody>
      </p:sp>
      <p:sp>
        <p:nvSpPr>
          <p:cNvPr id="5" name="TextBox 4"/>
          <p:cNvSpPr txBox="1"/>
          <p:nvPr/>
        </p:nvSpPr>
        <p:spPr>
          <a:xfrm>
            <a:off x="4758555" y="2510853"/>
            <a:ext cx="2452594" cy="523220"/>
          </a:xfrm>
          <a:prstGeom prst="rect">
            <a:avLst/>
          </a:prstGeom>
          <a:noFill/>
        </p:spPr>
        <p:txBody>
          <a:bodyPr wrap="none" rtlCol="0">
            <a:spAutoFit/>
          </a:bodyPr>
          <a:lstStyle/>
          <a:p>
            <a:r>
              <a:rPr lang="en-US" sz="2800" dirty="0">
                <a:solidFill>
                  <a:schemeClr val="tx1">
                    <a:lumMod val="50000"/>
                    <a:lumOff val="50000"/>
                  </a:schemeClr>
                </a:solidFill>
              </a:rPr>
              <a:t>RUO Objectives</a:t>
            </a:r>
          </a:p>
        </p:txBody>
      </p:sp>
    </p:spTree>
    <p:extLst>
      <p:ext uri="{BB962C8B-B14F-4D97-AF65-F5344CB8AC3E}">
        <p14:creationId xmlns:p14="http://schemas.microsoft.com/office/powerpoint/2010/main" val="195271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 grpId="0" animBg="1"/>
      <p:bldP spid="3" grpId="0" animBg="1"/>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12192000" cy="23648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536326" y="437930"/>
            <a:ext cx="4814136" cy="1569660"/>
          </a:xfrm>
          <a:prstGeom prst="rect">
            <a:avLst/>
          </a:prstGeom>
        </p:spPr>
        <p:txBody>
          <a:bodyPr wrap="square">
            <a:spAutoFit/>
          </a:bodyPr>
          <a:lstStyle/>
          <a:p>
            <a:pPr algn="ctr"/>
            <a:r>
              <a:rPr lang="en-US" sz="3200" dirty="0">
                <a:solidFill>
                  <a:prstClr val="white"/>
                </a:solidFill>
              </a:rPr>
              <a:t>Children Arrive Ready for Kindergarten with Reduced Disparities</a:t>
            </a:r>
          </a:p>
        </p:txBody>
      </p:sp>
      <p:sp>
        <p:nvSpPr>
          <p:cNvPr id="10" name="Rectangle 9"/>
          <p:cNvSpPr/>
          <p:nvPr/>
        </p:nvSpPr>
        <p:spPr>
          <a:xfrm>
            <a:off x="6966692" y="437930"/>
            <a:ext cx="4625757" cy="2062103"/>
          </a:xfrm>
          <a:prstGeom prst="rect">
            <a:avLst/>
          </a:prstGeom>
        </p:spPr>
        <p:txBody>
          <a:bodyPr wrap="square">
            <a:spAutoFit/>
          </a:bodyPr>
          <a:lstStyle/>
          <a:p>
            <a:pPr algn="ctr"/>
            <a:r>
              <a:rPr lang="en-US" sz="3200" dirty="0">
                <a:solidFill>
                  <a:prstClr val="white"/>
                </a:solidFill>
              </a:rPr>
              <a:t>Healthy, Stable, Attached Families with Reduced Disparities</a:t>
            </a:r>
          </a:p>
          <a:p>
            <a:pPr algn="ctr"/>
            <a:endParaRPr lang="en-US" sz="2800" dirty="0">
              <a:solidFill>
                <a:prstClr val="white"/>
              </a:solidFill>
            </a:endParaRPr>
          </a:p>
        </p:txBody>
      </p:sp>
      <p:sp>
        <p:nvSpPr>
          <p:cNvPr id="2" name="Cross 1"/>
          <p:cNvSpPr/>
          <p:nvPr/>
        </p:nvSpPr>
        <p:spPr>
          <a:xfrm>
            <a:off x="5705907" y="767058"/>
            <a:ext cx="866274" cy="812282"/>
          </a:xfrm>
          <a:prstGeom prst="plus">
            <a:avLst>
              <a:gd name="adj" fmla="val 3730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4731269" y="2460643"/>
            <a:ext cx="2452594" cy="523220"/>
          </a:xfrm>
          <a:prstGeom prst="rect">
            <a:avLst/>
          </a:prstGeom>
          <a:noFill/>
        </p:spPr>
        <p:txBody>
          <a:bodyPr wrap="none" rtlCol="0">
            <a:spAutoFit/>
          </a:bodyPr>
          <a:lstStyle/>
          <a:p>
            <a:r>
              <a:rPr lang="en-US" sz="2800" dirty="0">
                <a:solidFill>
                  <a:schemeClr val="tx1">
                    <a:lumMod val="50000"/>
                    <a:lumOff val="50000"/>
                  </a:schemeClr>
                </a:solidFill>
              </a:rPr>
              <a:t>RUO Objectives</a:t>
            </a:r>
          </a:p>
        </p:txBody>
      </p:sp>
      <p:sp>
        <p:nvSpPr>
          <p:cNvPr id="36" name="TextBox 35"/>
          <p:cNvSpPr txBox="1"/>
          <p:nvPr/>
        </p:nvSpPr>
        <p:spPr>
          <a:xfrm>
            <a:off x="241230" y="4452580"/>
            <a:ext cx="11950770" cy="1831271"/>
          </a:xfrm>
          <a:prstGeom prst="rect">
            <a:avLst/>
          </a:prstGeom>
          <a:noFill/>
        </p:spPr>
        <p:txBody>
          <a:bodyPr wrap="square" rtlCol="0">
            <a:spAutoFit/>
          </a:bodyPr>
          <a:lstStyle/>
          <a:p>
            <a:r>
              <a:rPr lang="en-US" sz="4400" dirty="0">
                <a:solidFill>
                  <a:schemeClr val="tx1">
                    <a:lumMod val="75000"/>
                    <a:lumOff val="25000"/>
                  </a:schemeClr>
                </a:solidFill>
              </a:rPr>
              <a:t>Regional System Assessment:</a:t>
            </a:r>
          </a:p>
          <a:p>
            <a:r>
              <a:rPr lang="en-US" sz="2300" dirty="0">
                <a:solidFill>
                  <a:schemeClr val="tx1">
                    <a:lumMod val="75000"/>
                    <a:lumOff val="25000"/>
                  </a:schemeClr>
                </a:solidFill>
              </a:rPr>
              <a:t>Process to understand how conditions within programs, organizations, communities, and systems </a:t>
            </a:r>
          </a:p>
          <a:p>
            <a:pPr marL="519113"/>
            <a:r>
              <a:rPr lang="en-US" sz="2300" dirty="0">
                <a:solidFill>
                  <a:schemeClr val="tx1">
                    <a:lumMod val="75000"/>
                    <a:lumOff val="25000"/>
                  </a:schemeClr>
                </a:solidFill>
              </a:rPr>
              <a:t>are helping and hindering regional RUO objectives and impacts </a:t>
            </a:r>
          </a:p>
          <a:p>
            <a:pPr marL="1025525"/>
            <a:r>
              <a:rPr lang="en-US" sz="2300" i="1" dirty="0">
                <a:solidFill>
                  <a:schemeClr val="tx1">
                    <a:lumMod val="75000"/>
                    <a:lumOff val="25000"/>
                  </a:schemeClr>
                </a:solidFill>
              </a:rPr>
              <a:t>in order to design more effective strategies. </a:t>
            </a:r>
          </a:p>
        </p:txBody>
      </p:sp>
      <p:sp>
        <p:nvSpPr>
          <p:cNvPr id="37" name="Oval 36"/>
          <p:cNvSpPr/>
          <p:nvPr/>
        </p:nvSpPr>
        <p:spPr>
          <a:xfrm>
            <a:off x="335344" y="3263477"/>
            <a:ext cx="709448" cy="6779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pic>
        <p:nvPicPr>
          <p:cNvPr id="38" name="Picture 37"/>
          <p:cNvPicPr>
            <a:picLocks noChangeAspect="1"/>
          </p:cNvPicPr>
          <p:nvPr/>
        </p:nvPicPr>
        <p:blipFill rotWithShape="1">
          <a:blip r:embed="rId3"/>
          <a:srcRect l="44568" t="31992" r="9806" b="8351"/>
          <a:stretch/>
        </p:blipFill>
        <p:spPr>
          <a:xfrm>
            <a:off x="161925" y="3108366"/>
            <a:ext cx="1019501" cy="994577"/>
          </a:xfrm>
          <a:prstGeom prst="rect">
            <a:avLst/>
          </a:prstGeom>
        </p:spPr>
      </p:pic>
      <p:pic>
        <p:nvPicPr>
          <p:cNvPr id="39" name="Picture 2" descr="China 5 Inch PU Caster Wheels for Shopping Carts - China Caster, Wheel  Cas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91" t="27898" r="13956"/>
          <a:stretch/>
        </p:blipFill>
        <p:spPr bwMode="auto">
          <a:xfrm>
            <a:off x="136641" y="3053575"/>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hina 5 Inch PU Caster Wheels for Shopping Carts - China Caster, Wheel  Cas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91" t="27898" r="13956"/>
          <a:stretch/>
        </p:blipFill>
        <p:spPr bwMode="auto">
          <a:xfrm>
            <a:off x="1218211" y="3053575"/>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hina 5 Inch PU Caster Wheels for Shopping Carts - China Caster, Wheel  Cas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91" t="27898" r="13956"/>
          <a:stretch/>
        </p:blipFill>
        <p:spPr bwMode="auto">
          <a:xfrm>
            <a:off x="2299781" y="3034073"/>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hina 5 Inch PU Caster Wheels for Shopping Carts - China Caster, Wheel  Cas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91" t="27898" r="13956"/>
          <a:stretch/>
        </p:blipFill>
        <p:spPr bwMode="auto">
          <a:xfrm>
            <a:off x="3381351" y="3034073"/>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hina 5 Inch PU Caster Wheels for Shopping Carts - China Caster, Wheel  Cas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91" t="27898" r="13956"/>
          <a:stretch/>
        </p:blipFill>
        <p:spPr bwMode="auto">
          <a:xfrm>
            <a:off x="4438985" y="3034073"/>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hina 5 Inch PU Caster Wheels for Shopping Carts - China Caster, Wheel  Cas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91" t="27898" r="13956"/>
          <a:stretch/>
        </p:blipFill>
        <p:spPr bwMode="auto">
          <a:xfrm>
            <a:off x="5520555" y="3034073"/>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hina 5 Inch PU Caster Wheels for Shopping Carts - China Caster, Wheel  Cas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91" t="27898" r="13956"/>
          <a:stretch/>
        </p:blipFill>
        <p:spPr bwMode="auto">
          <a:xfrm>
            <a:off x="6602125" y="3012706"/>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hina 5 Inch PU Caster Wheels for Shopping Carts - China Caster, Wheel  Cas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91" t="27898" r="13956"/>
          <a:stretch/>
        </p:blipFill>
        <p:spPr bwMode="auto">
          <a:xfrm>
            <a:off x="7683695" y="2993204"/>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hina 5 Inch PU Caster Wheels for Shopping Carts - China Caster, Wheel  Cas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91" t="27898" r="13956"/>
          <a:stretch/>
        </p:blipFill>
        <p:spPr bwMode="auto">
          <a:xfrm>
            <a:off x="8765265" y="2993204"/>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hina 5 Inch PU Caster Wheels for Shopping Carts - China Caster, Wheel  Cas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91" t="27898" r="13956"/>
          <a:stretch/>
        </p:blipFill>
        <p:spPr bwMode="auto">
          <a:xfrm>
            <a:off x="9822899" y="2993204"/>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hina 5 Inch PU Caster Wheels for Shopping Carts - China Caster, Wheel  Cas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91" t="27898" r="13956"/>
          <a:stretch/>
        </p:blipFill>
        <p:spPr bwMode="auto">
          <a:xfrm>
            <a:off x="10904469" y="2993204"/>
            <a:ext cx="1073402" cy="104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57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fade">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fade">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fade">
                                      <p:cBhvr>
                                        <p:cTn id="22" dur="5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12192000" cy="23648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536326" y="437930"/>
            <a:ext cx="4814136" cy="1569660"/>
          </a:xfrm>
          <a:prstGeom prst="rect">
            <a:avLst/>
          </a:prstGeom>
        </p:spPr>
        <p:txBody>
          <a:bodyPr wrap="square">
            <a:spAutoFit/>
          </a:bodyPr>
          <a:lstStyle/>
          <a:p>
            <a:pPr algn="ctr"/>
            <a:r>
              <a:rPr lang="en-US" sz="3200" dirty="0">
                <a:solidFill>
                  <a:prstClr val="white"/>
                </a:solidFill>
              </a:rPr>
              <a:t>Children Arrive Ready for Kindergarten with Reduced Disparities</a:t>
            </a:r>
          </a:p>
        </p:txBody>
      </p:sp>
      <p:sp>
        <p:nvSpPr>
          <p:cNvPr id="10" name="Rectangle 9"/>
          <p:cNvSpPr/>
          <p:nvPr/>
        </p:nvSpPr>
        <p:spPr>
          <a:xfrm>
            <a:off x="6966692" y="437930"/>
            <a:ext cx="4625757" cy="2062103"/>
          </a:xfrm>
          <a:prstGeom prst="rect">
            <a:avLst/>
          </a:prstGeom>
        </p:spPr>
        <p:txBody>
          <a:bodyPr wrap="square">
            <a:spAutoFit/>
          </a:bodyPr>
          <a:lstStyle/>
          <a:p>
            <a:pPr algn="ctr"/>
            <a:r>
              <a:rPr lang="en-US" sz="3200" dirty="0">
                <a:solidFill>
                  <a:prstClr val="white"/>
                </a:solidFill>
              </a:rPr>
              <a:t>Healthy, Stable, Attached Families with Reduced Disparities</a:t>
            </a:r>
          </a:p>
          <a:p>
            <a:pPr algn="ctr"/>
            <a:endParaRPr lang="en-US" sz="2800" dirty="0">
              <a:solidFill>
                <a:prstClr val="white"/>
              </a:solidFill>
            </a:endParaRPr>
          </a:p>
        </p:txBody>
      </p:sp>
      <p:sp>
        <p:nvSpPr>
          <p:cNvPr id="2" name="Cross 1"/>
          <p:cNvSpPr/>
          <p:nvPr/>
        </p:nvSpPr>
        <p:spPr>
          <a:xfrm>
            <a:off x="5705907" y="767058"/>
            <a:ext cx="866274" cy="812282"/>
          </a:xfrm>
          <a:prstGeom prst="plus">
            <a:avLst>
              <a:gd name="adj" fmla="val 3730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a:off x="464608" y="4555245"/>
            <a:ext cx="5047779" cy="1692771"/>
          </a:xfrm>
          <a:prstGeom prst="rect">
            <a:avLst/>
          </a:prstGeom>
        </p:spPr>
        <p:txBody>
          <a:bodyPr wrap="square">
            <a:spAutoFit/>
          </a:bodyPr>
          <a:lstStyle/>
          <a:p>
            <a:r>
              <a:rPr lang="en-US" sz="2400" dirty="0"/>
              <a:t>RUO OBJECTIVE 2</a:t>
            </a:r>
          </a:p>
          <a:p>
            <a:r>
              <a:rPr lang="en-US" sz="2000" dirty="0"/>
              <a:t>Families have access to high-quality (culturally responsive, inclusive, developmentally appropriate) affordable early care and education that meets their needs.</a:t>
            </a:r>
          </a:p>
        </p:txBody>
      </p:sp>
      <p:sp>
        <p:nvSpPr>
          <p:cNvPr id="51" name="Oval 50"/>
          <p:cNvSpPr/>
          <p:nvPr/>
        </p:nvSpPr>
        <p:spPr>
          <a:xfrm>
            <a:off x="335344" y="3263477"/>
            <a:ext cx="709448" cy="6779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pic>
        <p:nvPicPr>
          <p:cNvPr id="52" name="Picture 51"/>
          <p:cNvPicPr>
            <a:picLocks noChangeAspect="1"/>
          </p:cNvPicPr>
          <p:nvPr/>
        </p:nvPicPr>
        <p:blipFill rotWithShape="1">
          <a:blip r:embed="rId3"/>
          <a:srcRect l="44568" t="31992" r="9806" b="8351"/>
          <a:stretch/>
        </p:blipFill>
        <p:spPr>
          <a:xfrm>
            <a:off x="161925" y="3108366"/>
            <a:ext cx="1019501" cy="994577"/>
          </a:xfrm>
          <a:prstGeom prst="rect">
            <a:avLst/>
          </a:prstGeom>
        </p:spPr>
      </p:pic>
      <p:pic>
        <p:nvPicPr>
          <p:cNvPr id="53" name="Picture 2" descr="China 5 Inch PU Caster Wheels for Shopping Carts - China Caster, Wheel  Caste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l="12291" t="27898" r="13956"/>
          <a:stretch/>
        </p:blipFill>
        <p:spPr bwMode="auto">
          <a:xfrm>
            <a:off x="136641" y="3053575"/>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hina 5 Inch PU Caster Wheels for Shopping Carts - China Caster, Wheel  Caste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l="12291" t="27898" r="13956"/>
          <a:stretch/>
        </p:blipFill>
        <p:spPr bwMode="auto">
          <a:xfrm>
            <a:off x="2295773" y="3084110"/>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hina 5 Inch PU Caster Wheels for Shopping Carts - China Caster, Wheel  Caste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l="12291" t="27898" r="13956"/>
          <a:stretch/>
        </p:blipFill>
        <p:spPr bwMode="auto">
          <a:xfrm>
            <a:off x="3381351" y="3034073"/>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hina 5 Inch PU Caster Wheels for Shopping Carts - China Caster, Wheel  Caste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l="12291" t="27898" r="13956"/>
          <a:stretch/>
        </p:blipFill>
        <p:spPr bwMode="auto">
          <a:xfrm>
            <a:off x="4438985" y="3034073"/>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hina 5 Inch PU Caster Wheels for Shopping Carts - China Caster, Wheel  Caste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l="12291" t="27898" r="13956"/>
          <a:stretch/>
        </p:blipFill>
        <p:spPr bwMode="auto">
          <a:xfrm>
            <a:off x="5520555" y="3034073"/>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hina 5 Inch PU Caster Wheels for Shopping Carts - China Caster, Wheel  Caste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l="12291" t="27898" r="13956"/>
          <a:stretch/>
        </p:blipFill>
        <p:spPr bwMode="auto">
          <a:xfrm>
            <a:off x="6602125" y="3012706"/>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China 5 Inch PU Caster Wheels for Shopping Carts - China Caster, Wheel  Caste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l="12291" t="27898" r="13956"/>
          <a:stretch/>
        </p:blipFill>
        <p:spPr bwMode="auto">
          <a:xfrm>
            <a:off x="7683695" y="2993204"/>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hina 5 Inch PU Caster Wheels for Shopping Carts - China Caster, Wheel  Caste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l="12291" t="27898" r="13956"/>
          <a:stretch/>
        </p:blipFill>
        <p:spPr bwMode="auto">
          <a:xfrm>
            <a:off x="8765265" y="2993204"/>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hina 5 Inch PU Caster Wheels for Shopping Carts - China Caster, Wheel  Caste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l="12291" t="27898" r="13956"/>
          <a:stretch/>
        </p:blipFill>
        <p:spPr bwMode="auto">
          <a:xfrm>
            <a:off x="9822899" y="2993204"/>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hina 5 Inch PU Caster Wheels for Shopping Carts - China Caster, Wheel  Caste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l="12291" t="27898" r="13956"/>
          <a:stretch/>
        </p:blipFill>
        <p:spPr bwMode="auto">
          <a:xfrm>
            <a:off x="10904469" y="2993204"/>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China 5 Inch PU Caster Wheels for Shopping Carts - China Caster, Wheel  Caste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291" t="27898" r="13956"/>
          <a:stretch/>
        </p:blipFill>
        <p:spPr bwMode="auto">
          <a:xfrm>
            <a:off x="1143637" y="2950280"/>
            <a:ext cx="1306461" cy="1277209"/>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6966692" y="4670947"/>
            <a:ext cx="5276855" cy="1569660"/>
          </a:xfrm>
          <a:prstGeom prst="rect">
            <a:avLst/>
          </a:prstGeom>
          <a:noFill/>
        </p:spPr>
        <p:txBody>
          <a:bodyPr wrap="square" rtlCol="0">
            <a:spAutoFit/>
          </a:bodyPr>
          <a:lstStyle/>
          <a:p>
            <a:r>
              <a:rPr lang="en-US" sz="3200" dirty="0">
                <a:solidFill>
                  <a:schemeClr val="accent3">
                    <a:lumMod val="75000"/>
                  </a:schemeClr>
                </a:solidFill>
              </a:rPr>
              <a:t>What conditions have we discovered are affecting this squeaky wheel in our region? </a:t>
            </a:r>
          </a:p>
        </p:txBody>
      </p:sp>
      <p:pic>
        <p:nvPicPr>
          <p:cNvPr id="65" name="Picture 64" descr="C:\Users\erin\Desktop\Icons\question.png"/>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6903" y="4878261"/>
            <a:ext cx="926323" cy="1046737"/>
          </a:xfrm>
          <a:prstGeom prst="rect">
            <a:avLst/>
          </a:prstGeom>
          <a:noFill/>
          <a:ln>
            <a:noFill/>
          </a:ln>
        </p:spPr>
      </p:pic>
    </p:spTree>
    <p:extLst>
      <p:ext uri="{BB962C8B-B14F-4D97-AF65-F5344CB8AC3E}">
        <p14:creationId xmlns:p14="http://schemas.microsoft.com/office/powerpoint/2010/main" val="89689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12192000" cy="23648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536326" y="437930"/>
            <a:ext cx="4814136" cy="1569660"/>
          </a:xfrm>
          <a:prstGeom prst="rect">
            <a:avLst/>
          </a:prstGeom>
        </p:spPr>
        <p:txBody>
          <a:bodyPr wrap="square">
            <a:spAutoFit/>
          </a:bodyPr>
          <a:lstStyle/>
          <a:p>
            <a:pPr algn="ctr"/>
            <a:r>
              <a:rPr lang="en-US" sz="3200" dirty="0">
                <a:solidFill>
                  <a:prstClr val="white"/>
                </a:solidFill>
              </a:rPr>
              <a:t>Children Arrive Ready for Kindergarten with Reduced Disparities</a:t>
            </a:r>
          </a:p>
        </p:txBody>
      </p:sp>
      <p:sp>
        <p:nvSpPr>
          <p:cNvPr id="10" name="Rectangle 9"/>
          <p:cNvSpPr/>
          <p:nvPr/>
        </p:nvSpPr>
        <p:spPr>
          <a:xfrm>
            <a:off x="6966692" y="437930"/>
            <a:ext cx="4625757" cy="2062103"/>
          </a:xfrm>
          <a:prstGeom prst="rect">
            <a:avLst/>
          </a:prstGeom>
        </p:spPr>
        <p:txBody>
          <a:bodyPr wrap="square">
            <a:spAutoFit/>
          </a:bodyPr>
          <a:lstStyle/>
          <a:p>
            <a:pPr algn="ctr"/>
            <a:r>
              <a:rPr lang="en-US" sz="3200" dirty="0">
                <a:solidFill>
                  <a:prstClr val="white"/>
                </a:solidFill>
              </a:rPr>
              <a:t>Healthy, Stable, Attached Families with Reduced Disparities</a:t>
            </a:r>
          </a:p>
          <a:p>
            <a:pPr algn="ctr"/>
            <a:endParaRPr lang="en-US" sz="2800" dirty="0">
              <a:solidFill>
                <a:prstClr val="white"/>
              </a:solidFill>
            </a:endParaRPr>
          </a:p>
        </p:txBody>
      </p:sp>
      <p:sp>
        <p:nvSpPr>
          <p:cNvPr id="2" name="Cross 1"/>
          <p:cNvSpPr/>
          <p:nvPr/>
        </p:nvSpPr>
        <p:spPr>
          <a:xfrm>
            <a:off x="5705907" y="767058"/>
            <a:ext cx="866274" cy="812282"/>
          </a:xfrm>
          <a:prstGeom prst="plus">
            <a:avLst>
              <a:gd name="adj" fmla="val 3730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Oval 48"/>
          <p:cNvSpPr/>
          <p:nvPr/>
        </p:nvSpPr>
        <p:spPr>
          <a:xfrm>
            <a:off x="335344" y="3263477"/>
            <a:ext cx="709448" cy="6779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pic>
        <p:nvPicPr>
          <p:cNvPr id="50" name="Picture 49"/>
          <p:cNvPicPr>
            <a:picLocks noChangeAspect="1"/>
          </p:cNvPicPr>
          <p:nvPr/>
        </p:nvPicPr>
        <p:blipFill rotWithShape="1">
          <a:blip r:embed="rId3"/>
          <a:srcRect l="44568" t="31992" r="9806" b="8351"/>
          <a:stretch/>
        </p:blipFill>
        <p:spPr>
          <a:xfrm>
            <a:off x="161925" y="3108366"/>
            <a:ext cx="1019501" cy="994577"/>
          </a:xfrm>
          <a:prstGeom prst="rect">
            <a:avLst/>
          </a:prstGeom>
        </p:spPr>
      </p:pic>
      <p:pic>
        <p:nvPicPr>
          <p:cNvPr id="51" name="Picture 2" descr="China 5 Inch PU Caster Wheels for Shopping Carts - China Caster, Wheel  Caste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l="12291" t="27898" r="13956"/>
          <a:stretch/>
        </p:blipFill>
        <p:spPr bwMode="auto">
          <a:xfrm>
            <a:off x="136641" y="3053575"/>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hina 5 Inch PU Caster Wheels for Shopping Carts - China Caster, Wheel  Caste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l="12291" t="27898" r="13956"/>
          <a:stretch/>
        </p:blipFill>
        <p:spPr bwMode="auto">
          <a:xfrm>
            <a:off x="2295773" y="3084110"/>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hina 5 Inch PU Caster Wheels for Shopping Carts - China Caster, Wheel  Caste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l="12291" t="27898" r="13956"/>
          <a:stretch/>
        </p:blipFill>
        <p:spPr bwMode="auto">
          <a:xfrm>
            <a:off x="3381351" y="3034073"/>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hina 5 Inch PU Caster Wheels for Shopping Carts - China Caster, Wheel  Caste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l="12291" t="27898" r="13956"/>
          <a:stretch/>
        </p:blipFill>
        <p:spPr bwMode="auto">
          <a:xfrm>
            <a:off x="4438985" y="3034073"/>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hina 5 Inch PU Caster Wheels for Shopping Carts - China Caster, Wheel  Caste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l="12291" t="27898" r="13956"/>
          <a:stretch/>
        </p:blipFill>
        <p:spPr bwMode="auto">
          <a:xfrm>
            <a:off x="5520555" y="3034073"/>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hina 5 Inch PU Caster Wheels for Shopping Carts - China Caster, Wheel  Caste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l="12291" t="27898" r="13956"/>
          <a:stretch/>
        </p:blipFill>
        <p:spPr bwMode="auto">
          <a:xfrm>
            <a:off x="6602125" y="3012706"/>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hina 5 Inch PU Caster Wheels for Shopping Carts - China Caster, Wheel  Caste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l="12291" t="27898" r="13956"/>
          <a:stretch/>
        </p:blipFill>
        <p:spPr bwMode="auto">
          <a:xfrm>
            <a:off x="7683695" y="2993204"/>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China 5 Inch PU Caster Wheels for Shopping Carts - China Caster, Wheel  Caste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l="12291" t="27898" r="13956"/>
          <a:stretch/>
        </p:blipFill>
        <p:spPr bwMode="auto">
          <a:xfrm>
            <a:off x="8765265" y="2993204"/>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hina 5 Inch PU Caster Wheels for Shopping Carts - China Caster, Wheel  Caste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l="12291" t="27898" r="13956"/>
          <a:stretch/>
        </p:blipFill>
        <p:spPr bwMode="auto">
          <a:xfrm>
            <a:off x="9822899" y="2993204"/>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hina 5 Inch PU Caster Wheels for Shopping Carts - China Caster, Wheel  Caste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l="12291" t="27898" r="13956"/>
          <a:stretch/>
        </p:blipFill>
        <p:spPr bwMode="auto">
          <a:xfrm>
            <a:off x="10904469" y="2993204"/>
            <a:ext cx="1073402" cy="104936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China 5 Inch PU Caster Wheels for Shopping Carts - China Caster, Wheel  Caste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291" t="27898" r="13956"/>
          <a:stretch/>
        </p:blipFill>
        <p:spPr bwMode="auto">
          <a:xfrm>
            <a:off x="1143637" y="2950280"/>
            <a:ext cx="1306461" cy="1277209"/>
          </a:xfrm>
          <a:prstGeom prst="rect">
            <a:avLst/>
          </a:prstGeom>
          <a:noFill/>
          <a:extLst>
            <a:ext uri="{909E8E84-426E-40DD-AFC4-6F175D3DCCD1}">
              <a14:hiddenFill xmlns:a14="http://schemas.microsoft.com/office/drawing/2010/main">
                <a:solidFill>
                  <a:srgbClr val="FFFFFF"/>
                </a:solidFill>
              </a14:hiddenFill>
            </a:ext>
          </a:extLst>
        </p:spPr>
      </p:pic>
      <p:sp>
        <p:nvSpPr>
          <p:cNvPr id="84" name="Text Box 2"/>
          <p:cNvSpPr txBox="1">
            <a:spLocks noChangeArrowheads="1"/>
          </p:cNvSpPr>
          <p:nvPr/>
        </p:nvSpPr>
        <p:spPr bwMode="auto">
          <a:xfrm>
            <a:off x="8700095" y="6222425"/>
            <a:ext cx="3775684" cy="58477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spcBef>
                <a:spcPts val="0"/>
              </a:spcBef>
            </a:pPr>
            <a:r>
              <a:rPr lang="en-US" sz="16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Watson &amp; Collins, 2022</a:t>
            </a:r>
          </a:p>
          <a:p>
            <a:pPr marL="0" marR="0">
              <a:spcBef>
                <a:spcPts val="0"/>
              </a:spcBef>
            </a:pPr>
            <a:r>
              <a:rPr lang="en-US"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Foster-Fishman &amp; Watson, 2012, 2018</a:t>
            </a:r>
          </a:p>
        </p:txBody>
      </p:sp>
      <p:sp>
        <p:nvSpPr>
          <p:cNvPr id="31" name="Rectangle 30"/>
          <p:cNvSpPr/>
          <p:nvPr/>
        </p:nvSpPr>
        <p:spPr>
          <a:xfrm>
            <a:off x="928227" y="2480317"/>
            <a:ext cx="2015167" cy="400110"/>
          </a:xfrm>
          <a:prstGeom prst="rect">
            <a:avLst/>
          </a:prstGeom>
        </p:spPr>
        <p:txBody>
          <a:bodyPr wrap="none">
            <a:spAutoFit/>
          </a:bodyPr>
          <a:lstStyle/>
          <a:p>
            <a:r>
              <a:rPr lang="en-US" sz="2000" dirty="0"/>
              <a:t>RUO OBJECTIVE 2</a:t>
            </a:r>
          </a:p>
        </p:txBody>
      </p:sp>
      <p:sp>
        <p:nvSpPr>
          <p:cNvPr id="42" name="Rounded Rectangle 41"/>
          <p:cNvSpPr/>
          <p:nvPr/>
        </p:nvSpPr>
        <p:spPr>
          <a:xfrm>
            <a:off x="356665" y="4570039"/>
            <a:ext cx="3012509" cy="633196"/>
          </a:xfrm>
          <a:prstGeom prst="roundRect">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Shared Mindsets</a:t>
            </a:r>
          </a:p>
        </p:txBody>
      </p:sp>
      <p:sp>
        <p:nvSpPr>
          <p:cNvPr id="43" name="Rounded Rectangle 42"/>
          <p:cNvSpPr/>
          <p:nvPr/>
        </p:nvSpPr>
        <p:spPr>
          <a:xfrm>
            <a:off x="3503543" y="4583378"/>
            <a:ext cx="2895082" cy="633196"/>
          </a:xfrm>
          <a:prstGeom prst="roundRect">
            <a:avLst/>
          </a:prstGeom>
          <a:solidFill>
            <a:schemeClr val="tx1">
              <a:lumMod val="65000"/>
              <a:lumOff val="3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Goals</a:t>
            </a:r>
          </a:p>
        </p:txBody>
      </p:sp>
      <p:sp>
        <p:nvSpPr>
          <p:cNvPr id="44" name="Rounded Rectangle 43"/>
          <p:cNvSpPr/>
          <p:nvPr/>
        </p:nvSpPr>
        <p:spPr>
          <a:xfrm>
            <a:off x="356666" y="5303183"/>
            <a:ext cx="1847800" cy="630387"/>
          </a:xfrm>
          <a:prstGeom prst="roundRect">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Decision-Making</a:t>
            </a:r>
          </a:p>
        </p:txBody>
      </p:sp>
      <p:sp>
        <p:nvSpPr>
          <p:cNvPr id="45" name="Rounded Rectangle 44"/>
          <p:cNvSpPr/>
          <p:nvPr/>
        </p:nvSpPr>
        <p:spPr>
          <a:xfrm>
            <a:off x="2445275" y="5305787"/>
            <a:ext cx="1847800" cy="630387"/>
          </a:xfrm>
          <a:prstGeom prst="roundRect">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Policies and Practices</a:t>
            </a:r>
          </a:p>
        </p:txBody>
      </p:sp>
      <p:sp>
        <p:nvSpPr>
          <p:cNvPr id="46" name="Rounded Rectangle 45"/>
          <p:cNvSpPr/>
          <p:nvPr/>
        </p:nvSpPr>
        <p:spPr>
          <a:xfrm>
            <a:off x="4550824" y="5305787"/>
            <a:ext cx="1847800" cy="630387"/>
          </a:xfrm>
          <a:prstGeom prst="roundRect">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Connections</a:t>
            </a:r>
          </a:p>
        </p:txBody>
      </p:sp>
      <p:sp>
        <p:nvSpPr>
          <p:cNvPr id="47" name="Rounded Rectangle 46"/>
          <p:cNvSpPr/>
          <p:nvPr/>
        </p:nvSpPr>
        <p:spPr>
          <a:xfrm>
            <a:off x="335344" y="6038102"/>
            <a:ext cx="1585832" cy="667003"/>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 Components</a:t>
            </a:r>
          </a:p>
        </p:txBody>
      </p:sp>
      <p:sp>
        <p:nvSpPr>
          <p:cNvPr id="48" name="Rounded Rectangle 47"/>
          <p:cNvSpPr/>
          <p:nvPr/>
        </p:nvSpPr>
        <p:spPr>
          <a:xfrm>
            <a:off x="2046485" y="6033518"/>
            <a:ext cx="1331748" cy="667003"/>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Human Resources</a:t>
            </a:r>
          </a:p>
        </p:txBody>
      </p:sp>
      <p:sp>
        <p:nvSpPr>
          <p:cNvPr id="64" name="Rounded Rectangle 63"/>
          <p:cNvSpPr/>
          <p:nvPr/>
        </p:nvSpPr>
        <p:spPr>
          <a:xfrm>
            <a:off x="3503542" y="6025387"/>
            <a:ext cx="1331748" cy="667003"/>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Financial Resources</a:t>
            </a:r>
          </a:p>
        </p:txBody>
      </p:sp>
      <p:sp>
        <p:nvSpPr>
          <p:cNvPr id="65" name="Rounded Rectangle 64"/>
          <p:cNvSpPr/>
          <p:nvPr/>
        </p:nvSpPr>
        <p:spPr>
          <a:xfrm>
            <a:off x="4958865" y="6033518"/>
            <a:ext cx="1458791" cy="66700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 Resources</a:t>
            </a:r>
          </a:p>
        </p:txBody>
      </p:sp>
    </p:spTree>
    <p:extLst>
      <p:ext uri="{BB962C8B-B14F-4D97-AF65-F5344CB8AC3E}">
        <p14:creationId xmlns:p14="http://schemas.microsoft.com/office/powerpoint/2010/main" val="412740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64" grpId="0" animBg="1"/>
      <p:bldP spid="65" grpId="0" animBg="1"/>
    </p:bldLst>
  </p:timing>
</p:sld>
</file>

<file path=ppt/theme/theme1.xml><?xml version="1.0" encoding="utf-8"?>
<a:theme xmlns:a="http://schemas.openxmlformats.org/drawingml/2006/main" name="1_Office Theme">
  <a:themeElements>
    <a:clrScheme name="ABLe Palette">
      <a:dk1>
        <a:sysClr val="windowText" lastClr="000000"/>
      </a:dk1>
      <a:lt1>
        <a:sysClr val="window" lastClr="FFFFFF"/>
      </a:lt1>
      <a:dk2>
        <a:srgbClr val="000000"/>
      </a:dk2>
      <a:lt2>
        <a:srgbClr val="F8F8F8"/>
      </a:lt2>
      <a:accent1>
        <a:srgbClr val="2C7970"/>
      </a:accent1>
      <a:accent2>
        <a:srgbClr val="BD5828"/>
      </a:accent2>
      <a:accent3>
        <a:srgbClr val="E59738"/>
      </a:accent3>
      <a:accent4>
        <a:srgbClr val="85A167"/>
      </a:accent4>
      <a:accent5>
        <a:srgbClr val="2D6F92"/>
      </a:accent5>
      <a:accent6>
        <a:srgbClr val="60588C"/>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11974</TotalTime>
  <Words>2644</Words>
  <Application>Microsoft Office PowerPoint</Application>
  <PresentationFormat>Widescreen</PresentationFormat>
  <Paragraphs>273</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1_Office Theme</vt:lpstr>
      <vt:lpstr>PowerPoint Presentation</vt:lpstr>
      <vt:lpstr>ECE Workforce Recruitment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Assessment Questions:  </vt:lpstr>
      <vt:lpstr>Group Discussion  What are some things you hope we learn from this assessment?   What might be meaningful to YOUR  organization?   What might be meaningful to our early  learning SYSTEM?</vt:lpstr>
      <vt:lpstr>Additional Benefits…</vt:lpstr>
      <vt:lpstr>Hubs determine assessment intensity given desired benefits and current resources</vt:lpstr>
      <vt:lpstr>Defining the Objective</vt:lpstr>
      <vt:lpstr>Defining the Objective</vt:lpstr>
      <vt:lpstr>Defining the Objective</vt:lpstr>
      <vt:lpstr>Identifying Existing Data Sources in inform the Work</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Assessment Planning Steps</dc:title>
  <dc:creator>Erin Droege</dc:creator>
  <cp:lastModifiedBy>Rene Brandon</cp:lastModifiedBy>
  <cp:revision>120</cp:revision>
  <cp:lastPrinted>2022-04-27T02:55:04Z</cp:lastPrinted>
  <dcterms:created xsi:type="dcterms:W3CDTF">2022-03-22T02:25:35Z</dcterms:created>
  <dcterms:modified xsi:type="dcterms:W3CDTF">2022-07-01T00:37:20Z</dcterms:modified>
</cp:coreProperties>
</file>