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84" r:id="rId2"/>
    <p:sldId id="286" r:id="rId3"/>
    <p:sldId id="287" r:id="rId4"/>
    <p:sldId id="290" r:id="rId5"/>
    <p:sldId id="291" r:id="rId6"/>
    <p:sldId id="289" r:id="rId7"/>
    <p:sldId id="288" r:id="rId8"/>
    <p:sldId id="292" r:id="rId9"/>
    <p:sldId id="293" r:id="rId10"/>
    <p:sldId id="296" r:id="rId11"/>
    <p:sldId id="294" r:id="rId12"/>
    <p:sldId id="297" r:id="rId13"/>
    <p:sldId id="302" r:id="rId14"/>
    <p:sldId id="298" r:id="rId15"/>
    <p:sldId id="299" r:id="rId16"/>
    <p:sldId id="300" r:id="rId17"/>
    <p:sldId id="301" r:id="rId18"/>
    <p:sldId id="303" r:id="rId19"/>
    <p:sldId id="304" r:id="rId20"/>
    <p:sldId id="305" r:id="rId21"/>
    <p:sldId id="306" r:id="rId22"/>
    <p:sldId id="29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ne Brandon" initials="RB" lastIdx="0" clrIdx="0">
    <p:extLst>
      <p:ext uri="{19B8F6BF-5375-455C-9EA6-DF929625EA0E}">
        <p15:presenceInfo xmlns:p15="http://schemas.microsoft.com/office/powerpoint/2012/main" userId="S-1-5-21-3488957507-784765560-3971536226-1113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4" d="100"/>
          <a:sy n="84" d="100"/>
        </p:scale>
        <p:origin x="110" y="245"/>
      </p:cViewPr>
      <p:guideLst/>
    </p:cSldViewPr>
  </p:slideViewPr>
  <p:notesTextViewPr>
    <p:cViewPr>
      <p:scale>
        <a:sx n="1" d="1"/>
        <a:sy n="1" d="1"/>
      </p:scale>
      <p:origin x="0" y="0"/>
    </p:cViewPr>
  </p:notesTextViewPr>
  <p:notesViewPr>
    <p:cSldViewPr snapToGrid="0">
      <p:cViewPr varScale="1">
        <p:scale>
          <a:sx n="78" d="100"/>
          <a:sy n="78" d="100"/>
        </p:scale>
        <p:origin x="2604"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E14305-0C7C-4865-8E4A-12788BD4B339}" type="datetimeFigureOut">
              <a:rPr lang="en-US" smtClean="0"/>
              <a:t>7/14/2021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C6EBD9-92F6-47C8-8553-B022E16B22CE}" type="slidenum">
              <a:rPr lang="en-US" smtClean="0"/>
              <a:t>‹#›</a:t>
            </a:fld>
            <a:endParaRPr lang="en-US"/>
          </a:p>
        </p:txBody>
      </p:sp>
    </p:spTree>
    <p:extLst>
      <p:ext uri="{BB962C8B-B14F-4D97-AF65-F5344CB8AC3E}">
        <p14:creationId xmlns:p14="http://schemas.microsoft.com/office/powerpoint/2010/main" val="3824258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C6EBD9-92F6-47C8-8553-B022E16B22CE}" type="slidenum">
              <a:rPr lang="en-US" smtClean="0"/>
              <a:t>1</a:t>
            </a:fld>
            <a:endParaRPr lang="en-US"/>
          </a:p>
        </p:txBody>
      </p:sp>
    </p:spTree>
    <p:extLst>
      <p:ext uri="{BB962C8B-B14F-4D97-AF65-F5344CB8AC3E}">
        <p14:creationId xmlns:p14="http://schemas.microsoft.com/office/powerpoint/2010/main" val="10140232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can we know we are ‘doing’ dignity?</a:t>
            </a:r>
          </a:p>
          <a:p>
            <a:endParaRPr lang="en-US" dirty="0"/>
          </a:p>
          <a:p>
            <a:r>
              <a:rPr lang="en-US" dirty="0"/>
              <a:t>How can we gauge, assess and benchmark the effectiveness of our behaviors, practices, and policies?</a:t>
            </a:r>
          </a:p>
          <a:p>
            <a:endParaRPr lang="en-US" dirty="0"/>
          </a:p>
          <a:p>
            <a:r>
              <a:rPr lang="en-US" dirty="0"/>
              <a:t>By comparing our behaviors, practices and policies to the Indicators of Belonging.</a:t>
            </a:r>
          </a:p>
          <a:p>
            <a:endParaRPr lang="en-US" dirty="0"/>
          </a:p>
          <a:p>
            <a:r>
              <a:rPr lang="en-US" dirty="0"/>
              <a:t>These are the signs that a person’s dignity is being honored and that they feel like they belong.</a:t>
            </a:r>
          </a:p>
        </p:txBody>
      </p:sp>
      <p:sp>
        <p:nvSpPr>
          <p:cNvPr id="4" name="Slide Number Placeholder 3"/>
          <p:cNvSpPr>
            <a:spLocks noGrp="1"/>
          </p:cNvSpPr>
          <p:nvPr>
            <p:ph type="sldNum" sz="quarter" idx="5"/>
          </p:nvPr>
        </p:nvSpPr>
        <p:spPr/>
        <p:txBody>
          <a:bodyPr/>
          <a:lstStyle/>
          <a:p>
            <a:fld id="{31C6EBD9-92F6-47C8-8553-B022E16B22CE}" type="slidenum">
              <a:rPr lang="en-US" smtClean="0"/>
              <a:t>10</a:t>
            </a:fld>
            <a:endParaRPr lang="en-US"/>
          </a:p>
        </p:txBody>
      </p:sp>
    </p:spTree>
    <p:extLst>
      <p:ext uri="{BB962C8B-B14F-4D97-AF65-F5344CB8AC3E}">
        <p14:creationId xmlns:p14="http://schemas.microsoft.com/office/powerpoint/2010/main" val="12220009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any environment, each of us will  have varying experiences based upon these differences.</a:t>
            </a:r>
          </a:p>
          <a:p>
            <a:endParaRPr lang="en-US" dirty="0"/>
          </a:p>
          <a:p>
            <a:r>
              <a:rPr lang="en-US" dirty="0"/>
              <a:t>We have different emotional responses as well, based upon these previous and cumulative experiences.</a:t>
            </a:r>
          </a:p>
          <a:p>
            <a:endParaRPr lang="en-US" dirty="0"/>
          </a:p>
          <a:p>
            <a:r>
              <a:rPr lang="en-US" dirty="0"/>
              <a:t>To use the indicators of belonging effectively, we need to better understand people’s experiences with use and within our environments. These experiences involve various dimensions of differences and we need to acknowledge their emotional responses. </a:t>
            </a:r>
          </a:p>
        </p:txBody>
      </p:sp>
      <p:sp>
        <p:nvSpPr>
          <p:cNvPr id="4" name="Slide Number Placeholder 3"/>
          <p:cNvSpPr>
            <a:spLocks noGrp="1"/>
          </p:cNvSpPr>
          <p:nvPr>
            <p:ph type="sldNum" sz="quarter" idx="5"/>
          </p:nvPr>
        </p:nvSpPr>
        <p:spPr/>
        <p:txBody>
          <a:bodyPr/>
          <a:lstStyle/>
          <a:p>
            <a:fld id="{31C6EBD9-92F6-47C8-8553-B022E16B22CE}" type="slidenum">
              <a:rPr lang="en-US" smtClean="0"/>
              <a:t>11</a:t>
            </a:fld>
            <a:endParaRPr lang="en-US"/>
          </a:p>
        </p:txBody>
      </p:sp>
    </p:spTree>
    <p:extLst>
      <p:ext uri="{BB962C8B-B14F-4D97-AF65-F5344CB8AC3E}">
        <p14:creationId xmlns:p14="http://schemas.microsoft.com/office/powerpoint/2010/main" val="38349812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31C6EBD9-92F6-47C8-8553-B022E16B22CE}" type="slidenum">
              <a:rPr lang="en-US" smtClean="0"/>
              <a:t>12</a:t>
            </a:fld>
            <a:endParaRPr lang="en-US"/>
          </a:p>
        </p:txBody>
      </p:sp>
      <p:sp>
        <p:nvSpPr>
          <p:cNvPr id="6" name="Notes Placeholder 5">
            <a:extLst>
              <a:ext uri="{FF2B5EF4-FFF2-40B4-BE49-F238E27FC236}">
                <a16:creationId xmlns:a16="http://schemas.microsoft.com/office/drawing/2014/main" id="{525CE6A2-0350-4A8C-B9F4-D63A57C3A6A6}"/>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8479087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C6EBD9-92F6-47C8-8553-B022E16B22CE}" type="slidenum">
              <a:rPr lang="en-US" smtClean="0"/>
              <a:t>13</a:t>
            </a:fld>
            <a:endParaRPr lang="en-US"/>
          </a:p>
        </p:txBody>
      </p:sp>
    </p:spTree>
    <p:extLst>
      <p:ext uri="{BB962C8B-B14F-4D97-AF65-F5344CB8AC3E}">
        <p14:creationId xmlns:p14="http://schemas.microsoft.com/office/powerpoint/2010/main" val="29318946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C6EBD9-92F6-47C8-8553-B022E16B22CE}" type="slidenum">
              <a:rPr lang="en-US" smtClean="0"/>
              <a:t>14</a:t>
            </a:fld>
            <a:endParaRPr lang="en-US"/>
          </a:p>
        </p:txBody>
      </p:sp>
    </p:spTree>
    <p:extLst>
      <p:ext uri="{BB962C8B-B14F-4D97-AF65-F5344CB8AC3E}">
        <p14:creationId xmlns:p14="http://schemas.microsoft.com/office/powerpoint/2010/main" val="28975562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we experience belonging…</a:t>
            </a:r>
          </a:p>
          <a:p>
            <a:endParaRPr lang="en-US" dirty="0"/>
          </a:p>
          <a:p>
            <a:r>
              <a:rPr lang="en-US" dirty="0"/>
              <a:t>When we experience othering…</a:t>
            </a:r>
          </a:p>
        </p:txBody>
      </p:sp>
      <p:sp>
        <p:nvSpPr>
          <p:cNvPr id="4" name="Slide Number Placeholder 3"/>
          <p:cNvSpPr>
            <a:spLocks noGrp="1"/>
          </p:cNvSpPr>
          <p:nvPr>
            <p:ph type="sldNum" sz="quarter" idx="5"/>
          </p:nvPr>
        </p:nvSpPr>
        <p:spPr/>
        <p:txBody>
          <a:bodyPr/>
          <a:lstStyle/>
          <a:p>
            <a:fld id="{31C6EBD9-92F6-47C8-8553-B022E16B22CE}" type="slidenum">
              <a:rPr lang="en-US" smtClean="0"/>
              <a:t>15</a:t>
            </a:fld>
            <a:endParaRPr lang="en-US"/>
          </a:p>
        </p:txBody>
      </p:sp>
    </p:spTree>
    <p:extLst>
      <p:ext uri="{BB962C8B-B14F-4D97-AF65-F5344CB8AC3E}">
        <p14:creationId xmlns:p14="http://schemas.microsoft.com/office/powerpoint/2010/main" val="36086363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core dispositions of a culture of dignity…</a:t>
            </a:r>
          </a:p>
          <a:p>
            <a:endParaRPr lang="en-US" dirty="0"/>
          </a:p>
          <a:p>
            <a:endParaRPr lang="en-US" dirty="0"/>
          </a:p>
          <a:p>
            <a:r>
              <a:rPr lang="en-US" dirty="0"/>
              <a:t>The core dispositions of a culture of indignity…</a:t>
            </a:r>
          </a:p>
        </p:txBody>
      </p:sp>
      <p:sp>
        <p:nvSpPr>
          <p:cNvPr id="4" name="Slide Number Placeholder 3"/>
          <p:cNvSpPr>
            <a:spLocks noGrp="1"/>
          </p:cNvSpPr>
          <p:nvPr>
            <p:ph type="sldNum" sz="quarter" idx="5"/>
          </p:nvPr>
        </p:nvSpPr>
        <p:spPr/>
        <p:txBody>
          <a:bodyPr/>
          <a:lstStyle/>
          <a:p>
            <a:fld id="{31C6EBD9-92F6-47C8-8553-B022E16B22CE}" type="slidenum">
              <a:rPr lang="en-US" smtClean="0"/>
              <a:t>16</a:t>
            </a:fld>
            <a:endParaRPr lang="en-US"/>
          </a:p>
        </p:txBody>
      </p:sp>
    </p:spTree>
    <p:extLst>
      <p:ext uri="{BB962C8B-B14F-4D97-AF65-F5344CB8AC3E}">
        <p14:creationId xmlns:p14="http://schemas.microsoft.com/office/powerpoint/2010/main" val="72468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goes back to the matrix we looked at a little while ago:</a:t>
            </a:r>
          </a:p>
          <a:p>
            <a:endParaRPr lang="en-US" dirty="0"/>
          </a:p>
          <a:p>
            <a:r>
              <a:rPr lang="en-US" dirty="0"/>
              <a:t>A culture of dignity (inclusion) has unconditional belonging and high access</a:t>
            </a:r>
          </a:p>
          <a:p>
            <a:endParaRPr lang="en-US" dirty="0"/>
          </a:p>
          <a:p>
            <a:r>
              <a:rPr lang="en-US" dirty="0"/>
              <a:t>A culture of indignity (segregation, integration, exclusion) has conditional belonging and low access</a:t>
            </a:r>
          </a:p>
        </p:txBody>
      </p:sp>
      <p:sp>
        <p:nvSpPr>
          <p:cNvPr id="4" name="Slide Number Placeholder 3"/>
          <p:cNvSpPr>
            <a:spLocks noGrp="1"/>
          </p:cNvSpPr>
          <p:nvPr>
            <p:ph type="sldNum" sz="quarter" idx="5"/>
          </p:nvPr>
        </p:nvSpPr>
        <p:spPr/>
        <p:txBody>
          <a:bodyPr/>
          <a:lstStyle/>
          <a:p>
            <a:fld id="{31C6EBD9-92F6-47C8-8553-B022E16B22CE}" type="slidenum">
              <a:rPr lang="en-US" smtClean="0"/>
              <a:t>17</a:t>
            </a:fld>
            <a:endParaRPr lang="en-US"/>
          </a:p>
        </p:txBody>
      </p:sp>
    </p:spTree>
    <p:extLst>
      <p:ext uri="{BB962C8B-B14F-4D97-AF65-F5344CB8AC3E}">
        <p14:creationId xmlns:p14="http://schemas.microsoft.com/office/powerpoint/2010/main" val="30899692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C6EBD9-92F6-47C8-8553-B022E16B22CE}" type="slidenum">
              <a:rPr lang="en-US" smtClean="0"/>
              <a:t>18</a:t>
            </a:fld>
            <a:endParaRPr lang="en-US"/>
          </a:p>
        </p:txBody>
      </p:sp>
    </p:spTree>
    <p:extLst>
      <p:ext uri="{BB962C8B-B14F-4D97-AF65-F5344CB8AC3E}">
        <p14:creationId xmlns:p14="http://schemas.microsoft.com/office/powerpoint/2010/main" val="11406987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can think of examples for ourselves, in our interactions at home with family and friends, or at work with coworkers or other partners.</a:t>
            </a:r>
          </a:p>
          <a:p>
            <a:endParaRPr lang="en-US" dirty="0"/>
          </a:p>
          <a:p>
            <a:r>
              <a:rPr lang="en-US" dirty="0">
                <a:highlight>
                  <a:srgbClr val="FFFF00"/>
                </a:highlight>
              </a:rPr>
              <a:t>In my opinion, this is one of the most powerful parts of this book: we need to understand the psychology behind our own vulnerability and the instinctive self-protectiveness we have before we can actively create a sense of belonging for others.</a:t>
            </a:r>
          </a:p>
          <a:p>
            <a:endParaRPr lang="en-US" dirty="0"/>
          </a:p>
        </p:txBody>
      </p:sp>
      <p:sp>
        <p:nvSpPr>
          <p:cNvPr id="4" name="Slide Number Placeholder 3"/>
          <p:cNvSpPr>
            <a:spLocks noGrp="1"/>
          </p:cNvSpPr>
          <p:nvPr>
            <p:ph type="sldNum" sz="quarter" idx="5"/>
          </p:nvPr>
        </p:nvSpPr>
        <p:spPr/>
        <p:txBody>
          <a:bodyPr/>
          <a:lstStyle/>
          <a:p>
            <a:fld id="{31C6EBD9-92F6-47C8-8553-B022E16B22CE}" type="slidenum">
              <a:rPr lang="en-US" smtClean="0"/>
              <a:t>19</a:t>
            </a:fld>
            <a:endParaRPr lang="en-US"/>
          </a:p>
        </p:txBody>
      </p:sp>
    </p:spTree>
    <p:extLst>
      <p:ext uri="{BB962C8B-B14F-4D97-AF65-F5344CB8AC3E}">
        <p14:creationId xmlns:p14="http://schemas.microsoft.com/office/powerpoint/2010/main" val="2189452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C6EBD9-92F6-47C8-8553-B022E16B22CE}" type="slidenum">
              <a:rPr lang="en-US" smtClean="0"/>
              <a:t>2</a:t>
            </a:fld>
            <a:endParaRPr lang="en-US"/>
          </a:p>
        </p:txBody>
      </p:sp>
    </p:spTree>
    <p:extLst>
      <p:ext uri="{BB962C8B-B14F-4D97-AF65-F5344CB8AC3E}">
        <p14:creationId xmlns:p14="http://schemas.microsoft.com/office/powerpoint/2010/main" val="15635230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C6EBD9-92F6-47C8-8553-B022E16B22CE}" type="slidenum">
              <a:rPr lang="en-US" smtClean="0"/>
              <a:t>20</a:t>
            </a:fld>
            <a:endParaRPr lang="en-US"/>
          </a:p>
        </p:txBody>
      </p:sp>
    </p:spTree>
    <p:extLst>
      <p:ext uri="{BB962C8B-B14F-4D97-AF65-F5344CB8AC3E}">
        <p14:creationId xmlns:p14="http://schemas.microsoft.com/office/powerpoint/2010/main" val="4801063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C6EBD9-92F6-47C8-8553-B022E16B22CE}" type="slidenum">
              <a:rPr lang="en-US" smtClean="0"/>
              <a:t>21</a:t>
            </a:fld>
            <a:endParaRPr lang="en-US"/>
          </a:p>
        </p:txBody>
      </p:sp>
    </p:spTree>
    <p:extLst>
      <p:ext uri="{BB962C8B-B14F-4D97-AF65-F5344CB8AC3E}">
        <p14:creationId xmlns:p14="http://schemas.microsoft.com/office/powerpoint/2010/main" val="27160388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3787009"/>
          </a:xfrm>
        </p:spPr>
        <p:txBody>
          <a:bodyPr/>
          <a:lstStyle/>
          <a:p>
            <a:r>
              <a:rPr lang="en-US" dirty="0"/>
              <a:t>Dignity is the foundation  - the only foundation – upon which to build schools that work for every student.</a:t>
            </a:r>
          </a:p>
          <a:p>
            <a:endParaRPr lang="en-US" dirty="0"/>
          </a:p>
          <a:p>
            <a:r>
              <a:rPr lang="en-US" dirty="0"/>
              <a:t>When we show up everyday  OPEN, LISTENING, SHOWING EMPATHY AND PATIENCE,</a:t>
            </a:r>
          </a:p>
          <a:p>
            <a:r>
              <a:rPr lang="en-US" dirty="0"/>
              <a:t>Then students feel AFFIRMED, VALIDATED, ACCEPTED AND TREATED FAIRLY.</a:t>
            </a:r>
          </a:p>
          <a:p>
            <a:endParaRPr lang="en-US" dirty="0"/>
          </a:p>
          <a:p>
            <a:r>
              <a:rPr lang="en-US" dirty="0"/>
              <a:t>In action, this looks like:</a:t>
            </a:r>
          </a:p>
          <a:p>
            <a:r>
              <a:rPr lang="en-US" dirty="0"/>
              <a:t>BUILDING PARTNERSHIPS AND COMMUNITY</a:t>
            </a:r>
          </a:p>
          <a:p>
            <a:r>
              <a:rPr lang="en-US" dirty="0"/>
              <a:t>REPAIRING HARM AND RESTORE RELATIONSHIPS</a:t>
            </a:r>
          </a:p>
          <a:p>
            <a:r>
              <a:rPr lang="en-US" dirty="0"/>
              <a:t>AFFIRMING DIFFERENCES AND UNIQUENESS</a:t>
            </a:r>
          </a:p>
          <a:p>
            <a:r>
              <a:rPr lang="en-US"/>
              <a:t>PRESUMING </a:t>
            </a:r>
            <a:r>
              <a:rPr lang="en-US" dirty="0"/>
              <a:t>COMPETENCE AND POSITIVE INTENT</a:t>
            </a:r>
          </a:p>
          <a:p>
            <a:endParaRPr lang="en-US" dirty="0"/>
          </a:p>
          <a:p>
            <a:r>
              <a:rPr lang="en-US" dirty="0"/>
              <a:t>What hinders our ability to see and honor dignity are:</a:t>
            </a:r>
          </a:p>
          <a:p>
            <a:r>
              <a:rPr lang="en-US" dirty="0"/>
              <a:t>The distortions of JUDGEMENT, DENIAL, APATHY, INTOLERANCE</a:t>
            </a:r>
          </a:p>
          <a:p>
            <a:r>
              <a:rPr lang="en-US" dirty="0"/>
              <a:t>The indicators of Othering: otherized, mistreated, dismissed, marginalized</a:t>
            </a:r>
          </a:p>
          <a:p>
            <a:r>
              <a:rPr lang="en-US" dirty="0"/>
              <a:t>These violate dignity because they DEGRADE DIFFERENCES, PRESUME INCOMPETENCE, BLAME AND SHAME, OR DOMINATE</a:t>
            </a:r>
          </a:p>
          <a:p>
            <a:endParaRPr lang="en-US" dirty="0"/>
          </a:p>
          <a:p>
            <a:r>
              <a:rPr lang="en-US" dirty="0"/>
              <a:t>The good news: honoring dignity is free. </a:t>
            </a:r>
            <a:r>
              <a:rPr lang="en-US" dirty="0">
                <a:sym typeface="Wingdings" panose="05000000000000000000" pitchFamily="2" charset="2"/>
              </a:rPr>
              <a:t>It’s a culture shift. Circling back to the beginning: the culture is the strategy. </a:t>
            </a:r>
            <a:endParaRPr lang="en-US" dirty="0"/>
          </a:p>
        </p:txBody>
      </p:sp>
      <p:sp>
        <p:nvSpPr>
          <p:cNvPr id="4" name="Slide Number Placeholder 3"/>
          <p:cNvSpPr>
            <a:spLocks noGrp="1"/>
          </p:cNvSpPr>
          <p:nvPr>
            <p:ph type="sldNum" sz="quarter" idx="5"/>
          </p:nvPr>
        </p:nvSpPr>
        <p:spPr/>
        <p:txBody>
          <a:bodyPr/>
          <a:lstStyle/>
          <a:p>
            <a:fld id="{31C6EBD9-92F6-47C8-8553-B022E16B22CE}" type="slidenum">
              <a:rPr lang="en-US" smtClean="0"/>
              <a:t>22</a:t>
            </a:fld>
            <a:endParaRPr lang="en-US"/>
          </a:p>
        </p:txBody>
      </p:sp>
    </p:spTree>
    <p:extLst>
      <p:ext uri="{BB962C8B-B14F-4D97-AF65-F5344CB8AC3E}">
        <p14:creationId xmlns:p14="http://schemas.microsoft.com/office/powerpoint/2010/main" val="3292739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C6EBD9-92F6-47C8-8553-B022E16B22CE}" type="slidenum">
              <a:rPr lang="en-US" smtClean="0"/>
              <a:t>3</a:t>
            </a:fld>
            <a:endParaRPr lang="en-US"/>
          </a:p>
        </p:txBody>
      </p:sp>
    </p:spTree>
    <p:extLst>
      <p:ext uri="{BB962C8B-B14F-4D97-AF65-F5344CB8AC3E}">
        <p14:creationId xmlns:p14="http://schemas.microsoft.com/office/powerpoint/2010/main" val="36135198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 of Exclusive Environments:</a:t>
            </a:r>
          </a:p>
          <a:p>
            <a:r>
              <a:rPr lang="en-US" dirty="0"/>
              <a:t>Exclusive schools, in ‘good’ neighborhoods, not accessible to those outside that neighborhood.  Home value = property taxes that partly fund schools</a:t>
            </a:r>
          </a:p>
          <a:p>
            <a:endParaRPr lang="en-US" dirty="0"/>
          </a:p>
          <a:p>
            <a:r>
              <a:rPr lang="en-US" dirty="0"/>
              <a:t>Ivy League Schools</a:t>
            </a:r>
          </a:p>
          <a:p>
            <a:endParaRPr lang="en-US" dirty="0"/>
          </a:p>
          <a:p>
            <a:r>
              <a:rPr lang="en-US" dirty="0"/>
              <a:t>Learning tracks in K-12</a:t>
            </a:r>
          </a:p>
          <a:p>
            <a:endParaRPr lang="en-US" dirty="0"/>
          </a:p>
          <a:p>
            <a:r>
              <a:rPr lang="en-US" dirty="0"/>
              <a:t>Pros or Cons:</a:t>
            </a:r>
          </a:p>
          <a:p>
            <a:endParaRPr lang="en-US" dirty="0"/>
          </a:p>
          <a:p>
            <a:r>
              <a:rPr lang="en-US" dirty="0"/>
              <a:t>Ex: learning tracks in schools = lower expectations, less access to quality education</a:t>
            </a:r>
          </a:p>
          <a:p>
            <a:endParaRPr lang="en-US" dirty="0"/>
          </a:p>
          <a:p>
            <a:endParaRPr lang="en-US" dirty="0"/>
          </a:p>
        </p:txBody>
      </p:sp>
      <p:sp>
        <p:nvSpPr>
          <p:cNvPr id="4" name="Slide Number Placeholder 3"/>
          <p:cNvSpPr>
            <a:spLocks noGrp="1"/>
          </p:cNvSpPr>
          <p:nvPr>
            <p:ph type="sldNum" sz="quarter" idx="5"/>
          </p:nvPr>
        </p:nvSpPr>
        <p:spPr/>
        <p:txBody>
          <a:bodyPr/>
          <a:lstStyle/>
          <a:p>
            <a:fld id="{31C6EBD9-92F6-47C8-8553-B022E16B22CE}" type="slidenum">
              <a:rPr lang="en-US" smtClean="0"/>
              <a:t>4</a:t>
            </a:fld>
            <a:endParaRPr lang="en-US"/>
          </a:p>
        </p:txBody>
      </p:sp>
    </p:spTree>
    <p:extLst>
      <p:ext uri="{BB962C8B-B14F-4D97-AF65-F5344CB8AC3E}">
        <p14:creationId xmlns:p14="http://schemas.microsoft.com/office/powerpoint/2010/main" val="2852934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a:t>
            </a:r>
          </a:p>
          <a:p>
            <a:r>
              <a:rPr lang="en-US" dirty="0"/>
              <a:t>Segregation in US schools, restaurants, everywhere</a:t>
            </a:r>
          </a:p>
          <a:p>
            <a:endParaRPr lang="en-US" dirty="0"/>
          </a:p>
          <a:p>
            <a:endParaRPr lang="en-US" dirty="0"/>
          </a:p>
          <a:p>
            <a:endParaRPr lang="en-US" dirty="0"/>
          </a:p>
          <a:p>
            <a:r>
              <a:rPr lang="en-US" dirty="0"/>
              <a:t>Pros/Cons:</a:t>
            </a:r>
          </a:p>
          <a:p>
            <a:r>
              <a:rPr lang="en-US" dirty="0"/>
              <a:t>Find unconditional belonging through membership in a marginalized community.</a:t>
            </a:r>
          </a:p>
          <a:p>
            <a:r>
              <a:rPr lang="en-US" dirty="0"/>
              <a:t>Provides safe space.</a:t>
            </a:r>
          </a:p>
          <a:p>
            <a:endParaRPr lang="en-US" dirty="0"/>
          </a:p>
          <a:p>
            <a:r>
              <a:rPr lang="en-US" dirty="0"/>
              <a:t>Desegregation policies following Brown vs. Board of Education decimated black communities. Black teachers and administrators couldn’t easily find work. </a:t>
            </a:r>
          </a:p>
          <a:p>
            <a:r>
              <a:rPr lang="en-US" dirty="0"/>
              <a:t>38,000 educators in 17 states were displaced for their jobs between 1954-1965</a:t>
            </a:r>
          </a:p>
          <a:p>
            <a:endParaRPr lang="en-US" dirty="0"/>
          </a:p>
          <a:p>
            <a:r>
              <a:rPr lang="en-US" dirty="0"/>
              <a:t>Black children no longer had teachers who looked like them, who lived in their neighborhoods. Many receiving schools/parents/educators didn’t want them.  Decreased their sense of belonging.</a:t>
            </a:r>
          </a:p>
        </p:txBody>
      </p:sp>
      <p:sp>
        <p:nvSpPr>
          <p:cNvPr id="4" name="Slide Number Placeholder 3"/>
          <p:cNvSpPr>
            <a:spLocks noGrp="1"/>
          </p:cNvSpPr>
          <p:nvPr>
            <p:ph type="sldNum" sz="quarter" idx="5"/>
          </p:nvPr>
        </p:nvSpPr>
        <p:spPr/>
        <p:txBody>
          <a:bodyPr/>
          <a:lstStyle/>
          <a:p>
            <a:fld id="{31C6EBD9-92F6-47C8-8553-B022E16B22CE}" type="slidenum">
              <a:rPr lang="en-US" smtClean="0"/>
              <a:t>5</a:t>
            </a:fld>
            <a:endParaRPr lang="en-US"/>
          </a:p>
        </p:txBody>
      </p:sp>
    </p:spTree>
    <p:extLst>
      <p:ext uri="{BB962C8B-B14F-4D97-AF65-F5344CB8AC3E}">
        <p14:creationId xmlns:p14="http://schemas.microsoft.com/office/powerpoint/2010/main" val="39117842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 Indian schools, special education students being integrated into existing classes</a:t>
            </a:r>
          </a:p>
          <a:p>
            <a:endParaRPr lang="en-US" dirty="0"/>
          </a:p>
          <a:p>
            <a:endParaRPr lang="en-US" dirty="0"/>
          </a:p>
          <a:p>
            <a:r>
              <a:rPr lang="en-US" dirty="0"/>
              <a:t>Pros:</a:t>
            </a:r>
          </a:p>
          <a:p>
            <a:r>
              <a:rPr lang="en-US" dirty="0"/>
              <a:t>Access to more resources</a:t>
            </a:r>
          </a:p>
          <a:p>
            <a:endParaRPr lang="en-US" dirty="0"/>
          </a:p>
          <a:p>
            <a:r>
              <a:rPr lang="en-US" dirty="0"/>
              <a:t>Cons: does not promote sense of belonging; can create tokenism; pressure to fit in is high. They have to choose between access (so they stick it out) OR belonging (they return to their marginalized group for a safe space)</a:t>
            </a:r>
          </a:p>
        </p:txBody>
      </p:sp>
      <p:sp>
        <p:nvSpPr>
          <p:cNvPr id="4" name="Slide Number Placeholder 3"/>
          <p:cNvSpPr>
            <a:spLocks noGrp="1"/>
          </p:cNvSpPr>
          <p:nvPr>
            <p:ph type="sldNum" sz="quarter" idx="5"/>
          </p:nvPr>
        </p:nvSpPr>
        <p:spPr/>
        <p:txBody>
          <a:bodyPr/>
          <a:lstStyle/>
          <a:p>
            <a:fld id="{31C6EBD9-92F6-47C8-8553-B022E16B22CE}" type="slidenum">
              <a:rPr lang="en-US" smtClean="0"/>
              <a:t>6</a:t>
            </a:fld>
            <a:endParaRPr lang="en-US"/>
          </a:p>
        </p:txBody>
      </p:sp>
    </p:spTree>
    <p:extLst>
      <p:ext uri="{BB962C8B-B14F-4D97-AF65-F5344CB8AC3E}">
        <p14:creationId xmlns:p14="http://schemas.microsoft.com/office/powerpoint/2010/main" val="12410893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t>
            </a:r>
          </a:p>
          <a:p>
            <a:endParaRPr lang="en-US" dirty="0"/>
          </a:p>
          <a:p>
            <a:endParaRPr lang="en-US" dirty="0"/>
          </a:p>
          <a:p>
            <a:endParaRPr lang="en-US" dirty="0"/>
          </a:p>
          <a:p>
            <a:r>
              <a:rPr lang="en-US" dirty="0"/>
              <a:t>Pros: accepted, access, belonging, safe space </a:t>
            </a:r>
            <a:r>
              <a:rPr lang="en-US" u="sng" dirty="0"/>
              <a:t>by design</a:t>
            </a:r>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31C6EBD9-92F6-47C8-8553-B022E16B22CE}" type="slidenum">
              <a:rPr lang="en-US" smtClean="0"/>
              <a:t>7</a:t>
            </a:fld>
            <a:endParaRPr lang="en-US"/>
          </a:p>
        </p:txBody>
      </p:sp>
    </p:spTree>
    <p:extLst>
      <p:ext uri="{BB962C8B-B14F-4D97-AF65-F5344CB8AC3E}">
        <p14:creationId xmlns:p14="http://schemas.microsoft.com/office/powerpoint/2010/main" val="38038187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P.86 – 89</a:t>
            </a:r>
          </a:p>
          <a:p>
            <a:endParaRPr lang="en-US" dirty="0"/>
          </a:p>
          <a:p>
            <a:r>
              <a:rPr lang="en-US" dirty="0"/>
              <a:t>Refer to the sample scorecard</a:t>
            </a:r>
          </a:p>
          <a:p>
            <a:endParaRPr lang="en-US" dirty="0"/>
          </a:p>
          <a:p>
            <a:endParaRPr lang="en-US" dirty="0"/>
          </a:p>
          <a:p>
            <a:endParaRPr lang="en-US" dirty="0"/>
          </a:p>
          <a:p>
            <a:r>
              <a:rPr lang="en-US" dirty="0"/>
              <a:t>The Chapter stresses that </a:t>
            </a:r>
            <a:r>
              <a:rPr lang="en-US" u="sng" dirty="0"/>
              <a:t>the culture </a:t>
            </a:r>
            <a:r>
              <a:rPr lang="en-US" dirty="0"/>
              <a:t>is the strategy.</a:t>
            </a:r>
          </a:p>
          <a:p>
            <a:endParaRPr lang="en-US" dirty="0"/>
          </a:p>
          <a:p>
            <a:endParaRPr lang="en-US" dirty="0"/>
          </a:p>
          <a:p>
            <a:endParaRPr lang="en-US" dirty="0"/>
          </a:p>
          <a:p>
            <a:r>
              <a:rPr lang="en-US" dirty="0"/>
              <a:t>What could we move toward locally? </a:t>
            </a:r>
          </a:p>
          <a:p>
            <a:endParaRPr lang="en-US" dirty="0"/>
          </a:p>
        </p:txBody>
      </p:sp>
      <p:sp>
        <p:nvSpPr>
          <p:cNvPr id="4" name="Slide Number Placeholder 3"/>
          <p:cNvSpPr>
            <a:spLocks noGrp="1"/>
          </p:cNvSpPr>
          <p:nvPr>
            <p:ph type="sldNum" sz="quarter" idx="5"/>
          </p:nvPr>
        </p:nvSpPr>
        <p:spPr/>
        <p:txBody>
          <a:bodyPr/>
          <a:lstStyle/>
          <a:p>
            <a:fld id="{31C6EBD9-92F6-47C8-8553-B022E16B22CE}" type="slidenum">
              <a:rPr lang="en-US" smtClean="0"/>
              <a:t>8</a:t>
            </a:fld>
            <a:endParaRPr lang="en-US"/>
          </a:p>
        </p:txBody>
      </p:sp>
    </p:spTree>
    <p:extLst>
      <p:ext uri="{BB962C8B-B14F-4D97-AF65-F5344CB8AC3E}">
        <p14:creationId xmlns:p14="http://schemas.microsoft.com/office/powerpoint/2010/main" val="9800405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 Donna Hicks, international affairs and conflict resolution specialist at Harvard U</a:t>
            </a:r>
          </a:p>
          <a:p>
            <a:endParaRPr lang="en-US" dirty="0"/>
          </a:p>
          <a:p>
            <a:endParaRPr lang="en-US" dirty="0"/>
          </a:p>
          <a:p>
            <a:r>
              <a:rPr lang="en-US" dirty="0"/>
              <a:t>Recognizing vulnerability is important: Even though we are equally valuable, we are not equally vulnerable at all times. Some are much more vulnerable to harm.</a:t>
            </a:r>
          </a:p>
          <a:p>
            <a:endParaRPr lang="en-US" dirty="0"/>
          </a:p>
          <a:p>
            <a:r>
              <a:rPr lang="en-US" dirty="0"/>
              <a:t>Important to note – dignity is not respect. Respect can be earned or lost due to behavior. Dignity is unconditional and everyone deserves to have their dignity honored, even when they fall short of earning respect.</a:t>
            </a:r>
          </a:p>
          <a:p>
            <a:endParaRPr lang="en-US" dirty="0"/>
          </a:p>
          <a:p>
            <a:r>
              <a:rPr lang="en-US" dirty="0"/>
              <a:t>The bottom line for educators: either they model dignity, or they don’t.</a:t>
            </a:r>
          </a:p>
        </p:txBody>
      </p:sp>
      <p:sp>
        <p:nvSpPr>
          <p:cNvPr id="4" name="Slide Number Placeholder 3"/>
          <p:cNvSpPr>
            <a:spLocks noGrp="1"/>
          </p:cNvSpPr>
          <p:nvPr>
            <p:ph type="sldNum" sz="quarter" idx="5"/>
          </p:nvPr>
        </p:nvSpPr>
        <p:spPr/>
        <p:txBody>
          <a:bodyPr/>
          <a:lstStyle/>
          <a:p>
            <a:fld id="{31C6EBD9-92F6-47C8-8553-B022E16B22CE}" type="slidenum">
              <a:rPr lang="en-US" smtClean="0"/>
              <a:t>9</a:t>
            </a:fld>
            <a:endParaRPr lang="en-US"/>
          </a:p>
        </p:txBody>
      </p:sp>
    </p:spTree>
    <p:extLst>
      <p:ext uri="{BB962C8B-B14F-4D97-AF65-F5344CB8AC3E}">
        <p14:creationId xmlns:p14="http://schemas.microsoft.com/office/powerpoint/2010/main" val="704978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DA94F6B-49E0-45CD-A347-3BF241A09101}" type="datetimeFigureOut">
              <a:rPr lang="en-US" smtClean="0"/>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18B679-E876-48B0-9514-986F8EB897FD}" type="slidenum">
              <a:rPr lang="en-US" smtClean="0"/>
              <a:t>‹#›</a:t>
            </a:fld>
            <a:endParaRPr lang="en-US"/>
          </a:p>
        </p:txBody>
      </p:sp>
    </p:spTree>
    <p:extLst>
      <p:ext uri="{BB962C8B-B14F-4D97-AF65-F5344CB8AC3E}">
        <p14:creationId xmlns:p14="http://schemas.microsoft.com/office/powerpoint/2010/main" val="4127424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DA94F6B-49E0-45CD-A347-3BF241A09101}" type="datetimeFigureOut">
              <a:rPr lang="en-US" smtClean="0"/>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18B679-E876-48B0-9514-986F8EB897FD}" type="slidenum">
              <a:rPr lang="en-US" smtClean="0"/>
              <a:t>‹#›</a:t>
            </a:fld>
            <a:endParaRPr lang="en-US"/>
          </a:p>
        </p:txBody>
      </p:sp>
    </p:spTree>
    <p:extLst>
      <p:ext uri="{BB962C8B-B14F-4D97-AF65-F5344CB8AC3E}">
        <p14:creationId xmlns:p14="http://schemas.microsoft.com/office/powerpoint/2010/main" val="1376948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DA94F6B-49E0-45CD-A347-3BF241A09101}" type="datetimeFigureOut">
              <a:rPr lang="en-US" smtClean="0"/>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18B679-E876-48B0-9514-986F8EB897FD}" type="slidenum">
              <a:rPr lang="en-US" smtClean="0"/>
              <a:t>‹#›</a:t>
            </a:fld>
            <a:endParaRPr lang="en-US"/>
          </a:p>
        </p:txBody>
      </p:sp>
    </p:spTree>
    <p:extLst>
      <p:ext uri="{BB962C8B-B14F-4D97-AF65-F5344CB8AC3E}">
        <p14:creationId xmlns:p14="http://schemas.microsoft.com/office/powerpoint/2010/main" val="2015916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DA94F6B-49E0-45CD-A347-3BF241A09101}" type="datetimeFigureOut">
              <a:rPr lang="en-US" smtClean="0"/>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18B679-E876-48B0-9514-986F8EB897FD}" type="slidenum">
              <a:rPr lang="en-US" smtClean="0"/>
              <a:t>‹#›</a:t>
            </a:fld>
            <a:endParaRPr lang="en-US"/>
          </a:p>
        </p:txBody>
      </p:sp>
    </p:spTree>
    <p:extLst>
      <p:ext uri="{BB962C8B-B14F-4D97-AF65-F5344CB8AC3E}">
        <p14:creationId xmlns:p14="http://schemas.microsoft.com/office/powerpoint/2010/main" val="3872375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DA94F6B-49E0-45CD-A347-3BF241A09101}" type="datetimeFigureOut">
              <a:rPr lang="en-US" smtClean="0"/>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18B679-E876-48B0-9514-986F8EB897FD}" type="slidenum">
              <a:rPr lang="en-US" smtClean="0"/>
              <a:t>‹#›</a:t>
            </a:fld>
            <a:endParaRPr lang="en-US"/>
          </a:p>
        </p:txBody>
      </p:sp>
    </p:spTree>
    <p:extLst>
      <p:ext uri="{BB962C8B-B14F-4D97-AF65-F5344CB8AC3E}">
        <p14:creationId xmlns:p14="http://schemas.microsoft.com/office/powerpoint/2010/main" val="2776876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DA94F6B-49E0-45CD-A347-3BF241A09101}" type="datetimeFigureOut">
              <a:rPr lang="en-US" smtClean="0"/>
              <a:t>7/14/2021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18B679-E876-48B0-9514-986F8EB897FD}" type="slidenum">
              <a:rPr lang="en-US" smtClean="0"/>
              <a:t>‹#›</a:t>
            </a:fld>
            <a:endParaRPr lang="en-US"/>
          </a:p>
        </p:txBody>
      </p:sp>
    </p:spTree>
    <p:extLst>
      <p:ext uri="{BB962C8B-B14F-4D97-AF65-F5344CB8AC3E}">
        <p14:creationId xmlns:p14="http://schemas.microsoft.com/office/powerpoint/2010/main" val="53543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DA94F6B-49E0-45CD-A347-3BF241A09101}" type="datetimeFigureOut">
              <a:rPr lang="en-US" smtClean="0"/>
              <a:t>7/14/2021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18B679-E876-48B0-9514-986F8EB897FD}" type="slidenum">
              <a:rPr lang="en-US" smtClean="0"/>
              <a:t>‹#›</a:t>
            </a:fld>
            <a:endParaRPr lang="en-US"/>
          </a:p>
        </p:txBody>
      </p:sp>
    </p:spTree>
    <p:extLst>
      <p:ext uri="{BB962C8B-B14F-4D97-AF65-F5344CB8AC3E}">
        <p14:creationId xmlns:p14="http://schemas.microsoft.com/office/powerpoint/2010/main" val="3504461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DA94F6B-49E0-45CD-A347-3BF241A09101}" type="datetimeFigureOut">
              <a:rPr lang="en-US" smtClean="0"/>
              <a:t>7/14/2021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18B679-E876-48B0-9514-986F8EB897FD}" type="slidenum">
              <a:rPr lang="en-US" smtClean="0"/>
              <a:t>‹#›</a:t>
            </a:fld>
            <a:endParaRPr lang="en-US"/>
          </a:p>
        </p:txBody>
      </p:sp>
    </p:spTree>
    <p:extLst>
      <p:ext uri="{BB962C8B-B14F-4D97-AF65-F5344CB8AC3E}">
        <p14:creationId xmlns:p14="http://schemas.microsoft.com/office/powerpoint/2010/main" val="2357007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A94F6B-49E0-45CD-A347-3BF241A09101}" type="datetimeFigureOut">
              <a:rPr lang="en-US" smtClean="0"/>
              <a:t>7/14/2021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18B679-E876-48B0-9514-986F8EB897FD}" type="slidenum">
              <a:rPr lang="en-US" smtClean="0"/>
              <a:t>‹#›</a:t>
            </a:fld>
            <a:endParaRPr lang="en-US"/>
          </a:p>
        </p:txBody>
      </p:sp>
    </p:spTree>
    <p:extLst>
      <p:ext uri="{BB962C8B-B14F-4D97-AF65-F5344CB8AC3E}">
        <p14:creationId xmlns:p14="http://schemas.microsoft.com/office/powerpoint/2010/main" val="3439562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DA94F6B-49E0-45CD-A347-3BF241A09101}" type="datetimeFigureOut">
              <a:rPr lang="en-US" smtClean="0"/>
              <a:t>7/14/2021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18B679-E876-48B0-9514-986F8EB897FD}" type="slidenum">
              <a:rPr lang="en-US" smtClean="0"/>
              <a:t>‹#›</a:t>
            </a:fld>
            <a:endParaRPr lang="en-US"/>
          </a:p>
        </p:txBody>
      </p:sp>
    </p:spTree>
    <p:extLst>
      <p:ext uri="{BB962C8B-B14F-4D97-AF65-F5344CB8AC3E}">
        <p14:creationId xmlns:p14="http://schemas.microsoft.com/office/powerpoint/2010/main" val="1665452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DA94F6B-49E0-45CD-A347-3BF241A09101}" type="datetimeFigureOut">
              <a:rPr lang="en-US" smtClean="0"/>
              <a:t>7/14/2021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18B679-E876-48B0-9514-986F8EB897FD}" type="slidenum">
              <a:rPr lang="en-US" smtClean="0"/>
              <a:t>‹#›</a:t>
            </a:fld>
            <a:endParaRPr lang="en-US"/>
          </a:p>
        </p:txBody>
      </p:sp>
    </p:spTree>
    <p:extLst>
      <p:ext uri="{BB962C8B-B14F-4D97-AF65-F5344CB8AC3E}">
        <p14:creationId xmlns:p14="http://schemas.microsoft.com/office/powerpoint/2010/main" val="2950242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A94F6B-49E0-45CD-A347-3BF241A09101}" type="datetimeFigureOut">
              <a:rPr lang="en-US" smtClean="0"/>
              <a:t>7/14/2021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18B679-E876-48B0-9514-986F8EB897FD}" type="slidenum">
              <a:rPr lang="en-US" smtClean="0"/>
              <a:t>‹#›</a:t>
            </a:fld>
            <a:endParaRPr lang="en-US"/>
          </a:p>
        </p:txBody>
      </p:sp>
    </p:spTree>
    <p:extLst>
      <p:ext uri="{BB962C8B-B14F-4D97-AF65-F5344CB8AC3E}">
        <p14:creationId xmlns:p14="http://schemas.microsoft.com/office/powerpoint/2010/main" val="25861991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Chapter 4</a:t>
            </a:r>
            <a:br>
              <a:rPr lang="en-US" dirty="0"/>
            </a:br>
            <a:r>
              <a:rPr lang="en-US" dirty="0"/>
              <a:t>Beyond Strategy: Culture</a:t>
            </a:r>
          </a:p>
        </p:txBody>
      </p:sp>
      <p:sp>
        <p:nvSpPr>
          <p:cNvPr id="3" name="Content Placeholder 2"/>
          <p:cNvSpPr>
            <a:spLocks noGrp="1"/>
          </p:cNvSpPr>
          <p:nvPr>
            <p:ph sz="half" idx="1"/>
          </p:nvPr>
        </p:nvSpPr>
        <p:spPr>
          <a:solidFill>
            <a:schemeClr val="accent6">
              <a:lumMod val="20000"/>
              <a:lumOff val="80000"/>
            </a:schemeClr>
          </a:solidFill>
        </p:spPr>
        <p:txBody>
          <a:bodyPr/>
          <a:lstStyle/>
          <a:p>
            <a:pPr marL="0" indent="0">
              <a:buNone/>
            </a:pPr>
            <a:r>
              <a:rPr lang="en-US" i="1" dirty="0"/>
              <a:t>The business world analogy</a:t>
            </a:r>
          </a:p>
          <a:p>
            <a:pPr lvl="1"/>
            <a:r>
              <a:rPr lang="en-US" i="1" dirty="0"/>
              <a:t>Good strategies matter – plans, ways of doing things</a:t>
            </a:r>
          </a:p>
          <a:p>
            <a:pPr lvl="1"/>
            <a:r>
              <a:rPr lang="en-US" i="1" dirty="0"/>
              <a:t>Culture matters more – shared values, beliefs, behaviors </a:t>
            </a:r>
          </a:p>
          <a:p>
            <a:pPr lvl="1"/>
            <a:r>
              <a:rPr lang="en-US" i="1" dirty="0"/>
              <a:t>Companies with positive cultures outperformed companies with negative cultures</a:t>
            </a:r>
          </a:p>
          <a:p>
            <a:pPr lvl="1"/>
            <a:r>
              <a:rPr lang="en-US" i="1" dirty="0"/>
              <a:t>Revenue, income and stock prices of  companies  with positive cultures were 246% - 755% above those with negative cultures</a:t>
            </a:r>
          </a:p>
        </p:txBody>
      </p:sp>
      <p:sp>
        <p:nvSpPr>
          <p:cNvPr id="4" name="Content Placeholder 3">
            <a:extLst>
              <a:ext uri="{FF2B5EF4-FFF2-40B4-BE49-F238E27FC236}">
                <a16:creationId xmlns:a16="http://schemas.microsoft.com/office/drawing/2014/main" id="{EF926B06-2CA1-4E92-98D3-4B3C81D8B33D}"/>
              </a:ext>
            </a:extLst>
          </p:cNvPr>
          <p:cNvSpPr>
            <a:spLocks noGrp="1"/>
          </p:cNvSpPr>
          <p:nvPr>
            <p:ph sz="half" idx="2"/>
          </p:nvPr>
        </p:nvSpPr>
        <p:spPr>
          <a:solidFill>
            <a:schemeClr val="accent6">
              <a:lumMod val="20000"/>
              <a:lumOff val="80000"/>
            </a:schemeClr>
          </a:solidFill>
        </p:spPr>
        <p:txBody>
          <a:bodyPr/>
          <a:lstStyle/>
          <a:p>
            <a:pPr marL="0" indent="0">
              <a:buNone/>
            </a:pPr>
            <a:r>
              <a:rPr lang="en-US" dirty="0"/>
              <a:t>How is positive culture defined in business world?  </a:t>
            </a:r>
          </a:p>
          <a:p>
            <a:r>
              <a:rPr lang="en-US" dirty="0"/>
              <a:t>Employee Engagement =</a:t>
            </a:r>
          </a:p>
          <a:p>
            <a:pPr lvl="1"/>
            <a:r>
              <a:rPr lang="en-US" dirty="0"/>
              <a:t>Better customer engagement</a:t>
            </a:r>
          </a:p>
          <a:p>
            <a:pPr lvl="1"/>
            <a:r>
              <a:rPr lang="en-US" dirty="0"/>
              <a:t>Higher productivity </a:t>
            </a:r>
          </a:p>
          <a:p>
            <a:pPr lvl="1"/>
            <a:r>
              <a:rPr lang="en-US" dirty="0"/>
              <a:t>Better retention</a:t>
            </a:r>
          </a:p>
          <a:p>
            <a:pPr lvl="1"/>
            <a:r>
              <a:rPr lang="en-US" dirty="0"/>
              <a:t>Fewer accidents</a:t>
            </a:r>
          </a:p>
          <a:p>
            <a:pPr lvl="1"/>
            <a:r>
              <a:rPr lang="en-US" dirty="0"/>
              <a:t>Higher profitability</a:t>
            </a:r>
          </a:p>
          <a:p>
            <a:endParaRPr lang="en-US" dirty="0"/>
          </a:p>
        </p:txBody>
      </p:sp>
    </p:spTree>
    <p:extLst>
      <p:ext uri="{BB962C8B-B14F-4D97-AF65-F5344CB8AC3E}">
        <p14:creationId xmlns:p14="http://schemas.microsoft.com/office/powerpoint/2010/main" val="4024774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839FB-F30F-4375-8B78-063E1CED3785}"/>
              </a:ext>
            </a:extLst>
          </p:cNvPr>
          <p:cNvSpPr>
            <a:spLocks noGrp="1"/>
          </p:cNvSpPr>
          <p:nvPr>
            <p:ph type="title"/>
          </p:nvPr>
        </p:nvSpPr>
        <p:spPr/>
        <p:txBody>
          <a:bodyPr/>
          <a:lstStyle/>
          <a:p>
            <a:r>
              <a:rPr lang="en-US" dirty="0"/>
              <a:t>Indicators of Belonging – 4 States of Being</a:t>
            </a:r>
          </a:p>
        </p:txBody>
      </p:sp>
      <p:sp>
        <p:nvSpPr>
          <p:cNvPr id="3" name="Content Placeholder 2">
            <a:extLst>
              <a:ext uri="{FF2B5EF4-FFF2-40B4-BE49-F238E27FC236}">
                <a16:creationId xmlns:a16="http://schemas.microsoft.com/office/drawing/2014/main" id="{C1450135-83CE-4C55-BA8D-477EC34B00BA}"/>
              </a:ext>
            </a:extLst>
          </p:cNvPr>
          <p:cNvSpPr>
            <a:spLocks noGrp="1"/>
          </p:cNvSpPr>
          <p:nvPr>
            <p:ph idx="1"/>
          </p:nvPr>
        </p:nvSpPr>
        <p:spPr>
          <a:solidFill>
            <a:schemeClr val="accent6">
              <a:lumMod val="20000"/>
              <a:lumOff val="80000"/>
            </a:schemeClr>
          </a:solidFill>
        </p:spPr>
        <p:txBody>
          <a:bodyPr>
            <a:normAutofit lnSpcReduction="10000"/>
          </a:bodyPr>
          <a:lstStyle/>
          <a:p>
            <a:r>
              <a:rPr lang="en-US" b="1" dirty="0"/>
              <a:t>Appreciated</a:t>
            </a:r>
            <a:r>
              <a:rPr lang="en-US" dirty="0"/>
              <a:t> - having parts of your identity admired and positively noticed and/or represented by people, media, others</a:t>
            </a:r>
          </a:p>
          <a:p>
            <a:r>
              <a:rPr lang="en-US" b="1" dirty="0"/>
              <a:t>Validated</a:t>
            </a:r>
            <a:r>
              <a:rPr lang="en-US" dirty="0"/>
              <a:t> - having your lived experiences, thoughts, and/or feelings recognized and accepted as real, even if the other person(s) has not experienced similar things and may even disagree with the issues involved in your experience</a:t>
            </a:r>
          </a:p>
          <a:p>
            <a:r>
              <a:rPr lang="en-US" b="1" dirty="0"/>
              <a:t>Accepted</a:t>
            </a:r>
            <a:r>
              <a:rPr lang="en-US" dirty="0"/>
              <a:t> - having your personhood completely embraced and regarded favorably without conditions attached to full belonging  </a:t>
            </a:r>
          </a:p>
          <a:p>
            <a:r>
              <a:rPr lang="en-US" b="1" dirty="0"/>
              <a:t>Treated Fairly </a:t>
            </a:r>
            <a:r>
              <a:rPr lang="en-US" dirty="0"/>
              <a:t>– having interactions defined by fairness and justice according to your specific circumstances, which may mean not being treat the same as others in order to ensure access to opportunities</a:t>
            </a:r>
            <a:r>
              <a:rPr lang="en-US" b="1" dirty="0"/>
              <a:t> </a:t>
            </a:r>
          </a:p>
        </p:txBody>
      </p:sp>
    </p:spTree>
    <p:extLst>
      <p:ext uri="{BB962C8B-B14F-4D97-AF65-F5344CB8AC3E}">
        <p14:creationId xmlns:p14="http://schemas.microsoft.com/office/powerpoint/2010/main" val="2114142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C6F9F-BAA1-4794-A020-C5A43117610D}"/>
              </a:ext>
            </a:extLst>
          </p:cNvPr>
          <p:cNvSpPr>
            <a:spLocks noGrp="1"/>
          </p:cNvSpPr>
          <p:nvPr>
            <p:ph type="title"/>
          </p:nvPr>
        </p:nvSpPr>
        <p:spPr/>
        <p:txBody>
          <a:bodyPr/>
          <a:lstStyle/>
          <a:p>
            <a:r>
              <a:rPr lang="en-US" dirty="0"/>
              <a:t>How can we know if a person feels they belong?</a:t>
            </a:r>
          </a:p>
        </p:txBody>
      </p:sp>
      <p:sp>
        <p:nvSpPr>
          <p:cNvPr id="3" name="Content Placeholder 2">
            <a:extLst>
              <a:ext uri="{FF2B5EF4-FFF2-40B4-BE49-F238E27FC236}">
                <a16:creationId xmlns:a16="http://schemas.microsoft.com/office/drawing/2014/main" id="{F71A99C3-068D-4C18-9FC1-BF71AD6DE161}"/>
              </a:ext>
            </a:extLst>
          </p:cNvPr>
          <p:cNvSpPr>
            <a:spLocks noGrp="1"/>
          </p:cNvSpPr>
          <p:nvPr>
            <p:ph idx="1"/>
          </p:nvPr>
        </p:nvSpPr>
        <p:spPr/>
        <p:txBody>
          <a:bodyPr/>
          <a:lstStyle/>
          <a:p>
            <a:pPr marL="0" indent="0" algn="ctr">
              <a:buNone/>
            </a:pPr>
            <a:r>
              <a:rPr lang="en-US" dirty="0"/>
              <a:t>Examples of Various Dimensions of Difference</a:t>
            </a:r>
          </a:p>
          <a:p>
            <a:pPr marL="0" indent="0">
              <a:buNone/>
            </a:pPr>
            <a:endParaRPr lang="en-US" dirty="0"/>
          </a:p>
        </p:txBody>
      </p:sp>
      <p:graphicFrame>
        <p:nvGraphicFramePr>
          <p:cNvPr id="4" name="Table 3">
            <a:extLst>
              <a:ext uri="{FF2B5EF4-FFF2-40B4-BE49-F238E27FC236}">
                <a16:creationId xmlns:a16="http://schemas.microsoft.com/office/drawing/2014/main" id="{66F198D9-2DF0-4E06-8F58-D09320CB7FE7}"/>
              </a:ext>
            </a:extLst>
          </p:cNvPr>
          <p:cNvGraphicFramePr>
            <a:graphicFrameLocks noGrp="1"/>
          </p:cNvGraphicFramePr>
          <p:nvPr>
            <p:extLst>
              <p:ext uri="{D42A27DB-BD31-4B8C-83A1-F6EECF244321}">
                <p14:modId xmlns:p14="http://schemas.microsoft.com/office/powerpoint/2010/main" val="523500143"/>
              </p:ext>
            </p:extLst>
          </p:nvPr>
        </p:nvGraphicFramePr>
        <p:xfrm>
          <a:off x="2032000" y="2933095"/>
          <a:ext cx="8128000" cy="1849120"/>
        </p:xfrm>
        <a:graphic>
          <a:graphicData uri="http://schemas.openxmlformats.org/drawingml/2006/table">
            <a:tbl>
              <a:tblPr firstRow="1" bandRow="1">
                <a:tableStyleId>{E8B1032C-EA38-4F05-BA0D-38AFFFC7BED3}</a:tableStyleId>
              </a:tblPr>
              <a:tblGrid>
                <a:gridCol w="2032000">
                  <a:extLst>
                    <a:ext uri="{9D8B030D-6E8A-4147-A177-3AD203B41FA5}">
                      <a16:colId xmlns:a16="http://schemas.microsoft.com/office/drawing/2014/main" val="3424709105"/>
                    </a:ext>
                  </a:extLst>
                </a:gridCol>
                <a:gridCol w="2032000">
                  <a:extLst>
                    <a:ext uri="{9D8B030D-6E8A-4147-A177-3AD203B41FA5}">
                      <a16:colId xmlns:a16="http://schemas.microsoft.com/office/drawing/2014/main" val="4104384724"/>
                    </a:ext>
                  </a:extLst>
                </a:gridCol>
                <a:gridCol w="2032000">
                  <a:extLst>
                    <a:ext uri="{9D8B030D-6E8A-4147-A177-3AD203B41FA5}">
                      <a16:colId xmlns:a16="http://schemas.microsoft.com/office/drawing/2014/main" val="3087159454"/>
                    </a:ext>
                  </a:extLst>
                </a:gridCol>
                <a:gridCol w="2032000">
                  <a:extLst>
                    <a:ext uri="{9D8B030D-6E8A-4147-A177-3AD203B41FA5}">
                      <a16:colId xmlns:a16="http://schemas.microsoft.com/office/drawing/2014/main" val="2868693735"/>
                    </a:ext>
                  </a:extLst>
                </a:gridCol>
              </a:tblGrid>
              <a:tr h="0">
                <a:tc>
                  <a:txBody>
                    <a:bodyPr/>
                    <a:lstStyle/>
                    <a:p>
                      <a:r>
                        <a:rPr lang="en-US" b="0" dirty="0"/>
                        <a:t>Ability</a:t>
                      </a:r>
                    </a:p>
                  </a:txBody>
                  <a:tcPr/>
                </a:tc>
                <a:tc>
                  <a:txBody>
                    <a:bodyPr/>
                    <a:lstStyle/>
                    <a:p>
                      <a:r>
                        <a:rPr lang="en-US" b="0" dirty="0"/>
                        <a:t>Accent</a:t>
                      </a:r>
                    </a:p>
                  </a:txBody>
                  <a:tcPr/>
                </a:tc>
                <a:tc>
                  <a:txBody>
                    <a:bodyPr/>
                    <a:lstStyle/>
                    <a:p>
                      <a:r>
                        <a:rPr lang="en-US" b="0" dirty="0"/>
                        <a:t>Age</a:t>
                      </a:r>
                    </a:p>
                  </a:txBody>
                  <a:tcPr/>
                </a:tc>
                <a:tc>
                  <a:txBody>
                    <a:bodyPr/>
                    <a:lstStyle/>
                    <a:p>
                      <a:r>
                        <a:rPr lang="en-US" b="0" dirty="0"/>
                        <a:t>Appearance</a:t>
                      </a:r>
                    </a:p>
                  </a:txBody>
                  <a:tcPr/>
                </a:tc>
                <a:extLst>
                  <a:ext uri="{0D108BD9-81ED-4DB2-BD59-A6C34878D82A}">
                    <a16:rowId xmlns:a16="http://schemas.microsoft.com/office/drawing/2014/main" val="3397782266"/>
                  </a:ext>
                </a:extLst>
              </a:tr>
              <a:tr h="370840">
                <a:tc>
                  <a:txBody>
                    <a:bodyPr/>
                    <a:lstStyle/>
                    <a:p>
                      <a:r>
                        <a:rPr lang="en-US" dirty="0"/>
                        <a:t>Background</a:t>
                      </a:r>
                    </a:p>
                  </a:txBody>
                  <a:tcPr/>
                </a:tc>
                <a:tc>
                  <a:txBody>
                    <a:bodyPr/>
                    <a:lstStyle/>
                    <a:p>
                      <a:r>
                        <a:rPr lang="en-US" dirty="0"/>
                        <a:t> Body</a:t>
                      </a:r>
                    </a:p>
                  </a:txBody>
                  <a:tcPr/>
                </a:tc>
                <a:tc>
                  <a:txBody>
                    <a:bodyPr/>
                    <a:lstStyle/>
                    <a:p>
                      <a:r>
                        <a:rPr lang="en-US" dirty="0"/>
                        <a:t>Size/Shape</a:t>
                      </a:r>
                    </a:p>
                  </a:txBody>
                  <a:tcPr/>
                </a:tc>
                <a:tc>
                  <a:txBody>
                    <a:bodyPr/>
                    <a:lstStyle/>
                    <a:p>
                      <a:r>
                        <a:rPr lang="en-US" dirty="0"/>
                        <a:t>Class</a:t>
                      </a:r>
                    </a:p>
                  </a:txBody>
                  <a:tcPr/>
                </a:tc>
                <a:extLst>
                  <a:ext uri="{0D108BD9-81ED-4DB2-BD59-A6C34878D82A}">
                    <a16:rowId xmlns:a16="http://schemas.microsoft.com/office/drawing/2014/main" val="1686901411"/>
                  </a:ext>
                </a:extLst>
              </a:tr>
              <a:tr h="370840">
                <a:tc>
                  <a:txBody>
                    <a:bodyPr/>
                    <a:lstStyle/>
                    <a:p>
                      <a:r>
                        <a:rPr lang="en-US" dirty="0"/>
                        <a:t>Culture</a:t>
                      </a:r>
                    </a:p>
                  </a:txBody>
                  <a:tcPr/>
                </a:tc>
                <a:tc>
                  <a:txBody>
                    <a:bodyPr/>
                    <a:lstStyle/>
                    <a:p>
                      <a:r>
                        <a:rPr lang="en-US" dirty="0"/>
                        <a:t>Education</a:t>
                      </a:r>
                    </a:p>
                  </a:txBody>
                  <a:tcPr/>
                </a:tc>
                <a:tc>
                  <a:txBody>
                    <a:bodyPr/>
                    <a:lstStyle/>
                    <a:p>
                      <a:r>
                        <a:rPr lang="en-US" dirty="0"/>
                        <a:t>Ethnicity</a:t>
                      </a:r>
                    </a:p>
                  </a:txBody>
                  <a:tcPr/>
                </a:tc>
                <a:tc>
                  <a:txBody>
                    <a:bodyPr/>
                    <a:lstStyle/>
                    <a:p>
                      <a:r>
                        <a:rPr lang="en-US" dirty="0"/>
                        <a:t>Gender</a:t>
                      </a:r>
                    </a:p>
                  </a:txBody>
                  <a:tcPr/>
                </a:tc>
                <a:extLst>
                  <a:ext uri="{0D108BD9-81ED-4DB2-BD59-A6C34878D82A}">
                    <a16:rowId xmlns:a16="http://schemas.microsoft.com/office/drawing/2014/main" val="2342413862"/>
                  </a:ext>
                </a:extLst>
              </a:tr>
              <a:tr h="370840">
                <a:tc>
                  <a:txBody>
                    <a:bodyPr/>
                    <a:lstStyle/>
                    <a:p>
                      <a:r>
                        <a:rPr lang="en-US" dirty="0"/>
                        <a:t>Job/Title/Role</a:t>
                      </a:r>
                    </a:p>
                  </a:txBody>
                  <a:tcPr/>
                </a:tc>
                <a:tc>
                  <a:txBody>
                    <a:bodyPr/>
                    <a:lstStyle/>
                    <a:p>
                      <a:r>
                        <a:rPr lang="en-US" dirty="0"/>
                        <a:t>Politics</a:t>
                      </a:r>
                    </a:p>
                  </a:txBody>
                  <a:tcPr/>
                </a:tc>
                <a:tc>
                  <a:txBody>
                    <a:bodyPr/>
                    <a:lstStyle/>
                    <a:p>
                      <a:r>
                        <a:rPr lang="en-US" dirty="0"/>
                        <a:t>Race</a:t>
                      </a:r>
                    </a:p>
                  </a:txBody>
                  <a:tcPr/>
                </a:tc>
                <a:tc>
                  <a:txBody>
                    <a:bodyPr/>
                    <a:lstStyle/>
                    <a:p>
                      <a:r>
                        <a:rPr lang="en-US" dirty="0"/>
                        <a:t>Religion/Faith</a:t>
                      </a:r>
                    </a:p>
                  </a:txBody>
                  <a:tcPr/>
                </a:tc>
                <a:extLst>
                  <a:ext uri="{0D108BD9-81ED-4DB2-BD59-A6C34878D82A}">
                    <a16:rowId xmlns:a16="http://schemas.microsoft.com/office/drawing/2014/main" val="614827623"/>
                  </a:ext>
                </a:extLst>
              </a:tr>
              <a:tr h="370840">
                <a:tc>
                  <a:txBody>
                    <a:bodyPr/>
                    <a:lstStyle/>
                    <a:p>
                      <a:r>
                        <a:rPr lang="en-US" dirty="0"/>
                        <a:t>Sexual Orientation</a:t>
                      </a:r>
                    </a:p>
                  </a:txBody>
                  <a:tcPr/>
                </a:tc>
                <a:tc>
                  <a:txBody>
                    <a:bodyPr/>
                    <a:lstStyle/>
                    <a:p>
                      <a:r>
                        <a:rPr lang="en-US" dirty="0"/>
                        <a:t>Style</a:t>
                      </a:r>
                    </a:p>
                  </a:txBody>
                  <a:tcPr/>
                </a:tc>
                <a:tc>
                  <a:txBody>
                    <a:bodyPr/>
                    <a:lstStyle/>
                    <a:p>
                      <a:r>
                        <a:rPr lang="en-US" dirty="0"/>
                        <a:t>Values</a:t>
                      </a:r>
                    </a:p>
                  </a:txBody>
                  <a:tcPr/>
                </a:tc>
                <a:tc>
                  <a:txBody>
                    <a:bodyPr/>
                    <a:lstStyle/>
                    <a:p>
                      <a:endParaRPr lang="en-US" dirty="0"/>
                    </a:p>
                  </a:txBody>
                  <a:tcPr/>
                </a:tc>
                <a:extLst>
                  <a:ext uri="{0D108BD9-81ED-4DB2-BD59-A6C34878D82A}">
                    <a16:rowId xmlns:a16="http://schemas.microsoft.com/office/drawing/2014/main" val="1983823093"/>
                  </a:ext>
                </a:extLst>
              </a:tr>
            </a:tbl>
          </a:graphicData>
        </a:graphic>
      </p:graphicFrame>
    </p:spTree>
    <p:extLst>
      <p:ext uri="{BB962C8B-B14F-4D97-AF65-F5344CB8AC3E}">
        <p14:creationId xmlns:p14="http://schemas.microsoft.com/office/powerpoint/2010/main" val="1383143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1552E-1DC3-4570-8685-06473DBA93FB}"/>
              </a:ext>
            </a:extLst>
          </p:cNvPr>
          <p:cNvSpPr>
            <a:spLocks noGrp="1"/>
          </p:cNvSpPr>
          <p:nvPr>
            <p:ph type="title"/>
          </p:nvPr>
        </p:nvSpPr>
        <p:spPr/>
        <p:txBody>
          <a:bodyPr/>
          <a:lstStyle/>
          <a:p>
            <a:r>
              <a:rPr lang="en-US" dirty="0"/>
              <a:t>Hicks’s 10 Essential Elements of Dignity</a:t>
            </a:r>
          </a:p>
        </p:txBody>
      </p:sp>
      <p:graphicFrame>
        <p:nvGraphicFramePr>
          <p:cNvPr id="4" name="Content Placeholder 3">
            <a:extLst>
              <a:ext uri="{FF2B5EF4-FFF2-40B4-BE49-F238E27FC236}">
                <a16:creationId xmlns:a16="http://schemas.microsoft.com/office/drawing/2014/main" id="{F9A867FC-E631-447A-8300-1133F15A0B1C}"/>
              </a:ext>
            </a:extLst>
          </p:cNvPr>
          <p:cNvGraphicFramePr>
            <a:graphicFrameLocks noGrp="1"/>
          </p:cNvGraphicFramePr>
          <p:nvPr>
            <p:ph idx="1"/>
            <p:extLst>
              <p:ext uri="{D42A27DB-BD31-4B8C-83A1-F6EECF244321}">
                <p14:modId xmlns:p14="http://schemas.microsoft.com/office/powerpoint/2010/main" val="1548089426"/>
              </p:ext>
            </p:extLst>
          </p:nvPr>
        </p:nvGraphicFramePr>
        <p:xfrm>
          <a:off x="838200" y="1825625"/>
          <a:ext cx="10515600" cy="2123440"/>
        </p:xfrm>
        <a:graphic>
          <a:graphicData uri="http://schemas.openxmlformats.org/drawingml/2006/table">
            <a:tbl>
              <a:tblPr firstRow="1" bandRow="1">
                <a:tableStyleId>{E8B1032C-EA38-4F05-BA0D-38AFFFC7BED3}</a:tableStyleId>
              </a:tblPr>
              <a:tblGrid>
                <a:gridCol w="5257800">
                  <a:extLst>
                    <a:ext uri="{9D8B030D-6E8A-4147-A177-3AD203B41FA5}">
                      <a16:colId xmlns:a16="http://schemas.microsoft.com/office/drawing/2014/main" val="1203858254"/>
                    </a:ext>
                  </a:extLst>
                </a:gridCol>
                <a:gridCol w="5257800">
                  <a:extLst>
                    <a:ext uri="{9D8B030D-6E8A-4147-A177-3AD203B41FA5}">
                      <a16:colId xmlns:a16="http://schemas.microsoft.com/office/drawing/2014/main" val="3607793336"/>
                    </a:ext>
                  </a:extLst>
                </a:gridCol>
              </a:tblGrid>
              <a:tr h="370840">
                <a:tc>
                  <a:txBody>
                    <a:bodyPr/>
                    <a:lstStyle/>
                    <a:p>
                      <a:r>
                        <a:rPr lang="en-US" b="1" dirty="0"/>
                        <a:t>Acceptance of Identity</a:t>
                      </a:r>
                      <a:r>
                        <a:rPr lang="en-US" b="0" dirty="0"/>
                        <a:t> – support expression of people's authentic selves without judgment</a:t>
                      </a:r>
                      <a:endParaRPr lang="en-US" b="1" dirty="0"/>
                    </a:p>
                  </a:txBody>
                  <a:tcPr/>
                </a:tc>
                <a:tc>
                  <a:txBody>
                    <a:bodyPr/>
                    <a:lstStyle/>
                    <a:p>
                      <a:r>
                        <a:rPr lang="en-US" b="1" dirty="0"/>
                        <a:t>Safety</a:t>
                      </a:r>
                      <a:r>
                        <a:rPr lang="en-US" b="0" dirty="0"/>
                        <a:t> – put people at ease, physically and psychologically</a:t>
                      </a:r>
                      <a:endParaRPr lang="en-US" b="1" dirty="0"/>
                    </a:p>
                  </a:txBody>
                  <a:tcPr/>
                </a:tc>
                <a:extLst>
                  <a:ext uri="{0D108BD9-81ED-4DB2-BD59-A6C34878D82A}">
                    <a16:rowId xmlns:a16="http://schemas.microsoft.com/office/drawing/2014/main" val="221630137"/>
                  </a:ext>
                </a:extLst>
              </a:tr>
              <a:tr h="370840">
                <a:tc>
                  <a:txBody>
                    <a:bodyPr/>
                    <a:lstStyle/>
                    <a:p>
                      <a:r>
                        <a:rPr lang="en-US" b="1" dirty="0"/>
                        <a:t>Recognition</a:t>
                      </a:r>
                      <a:r>
                        <a:rPr lang="en-US" b="0" dirty="0"/>
                        <a:t> – validate people</a:t>
                      </a:r>
                      <a:endParaRPr lang="en-US" b="1" dirty="0"/>
                    </a:p>
                  </a:txBody>
                  <a:tcPr/>
                </a:tc>
                <a:tc>
                  <a:txBody>
                    <a:bodyPr/>
                    <a:lstStyle/>
                    <a:p>
                      <a:r>
                        <a:rPr lang="en-US" b="1" dirty="0"/>
                        <a:t>Independence</a:t>
                      </a:r>
                      <a:r>
                        <a:rPr lang="en-US" b="0" dirty="0"/>
                        <a:t> – enable agency</a:t>
                      </a:r>
                      <a:endParaRPr lang="en-US" b="1" dirty="0"/>
                    </a:p>
                  </a:txBody>
                  <a:tcPr/>
                </a:tc>
                <a:extLst>
                  <a:ext uri="{0D108BD9-81ED-4DB2-BD59-A6C34878D82A}">
                    <a16:rowId xmlns:a16="http://schemas.microsoft.com/office/drawing/2014/main" val="461070036"/>
                  </a:ext>
                </a:extLst>
              </a:tr>
              <a:tr h="370840">
                <a:tc>
                  <a:txBody>
                    <a:bodyPr/>
                    <a:lstStyle/>
                    <a:p>
                      <a:r>
                        <a:rPr lang="en-US" b="1" dirty="0"/>
                        <a:t>Acknowledgement</a:t>
                      </a:r>
                      <a:r>
                        <a:rPr lang="en-US" b="0" dirty="0"/>
                        <a:t> – respond to concerns</a:t>
                      </a:r>
                      <a:endParaRPr lang="en-US" b="1" dirty="0"/>
                    </a:p>
                  </a:txBody>
                  <a:tcPr/>
                </a:tc>
                <a:tc>
                  <a:txBody>
                    <a:bodyPr/>
                    <a:lstStyle/>
                    <a:p>
                      <a:r>
                        <a:rPr lang="en-US" b="1" dirty="0"/>
                        <a:t>Understanding</a:t>
                      </a:r>
                      <a:r>
                        <a:rPr lang="en-US" b="0" dirty="0"/>
                        <a:t> – listen to perspectives</a:t>
                      </a:r>
                      <a:endParaRPr lang="en-US" b="1" dirty="0"/>
                    </a:p>
                  </a:txBody>
                  <a:tcPr/>
                </a:tc>
                <a:extLst>
                  <a:ext uri="{0D108BD9-81ED-4DB2-BD59-A6C34878D82A}">
                    <a16:rowId xmlns:a16="http://schemas.microsoft.com/office/drawing/2014/main" val="3027637701"/>
                  </a:ext>
                </a:extLst>
              </a:tr>
              <a:tr h="370840">
                <a:tc>
                  <a:txBody>
                    <a:bodyPr/>
                    <a:lstStyle/>
                    <a:p>
                      <a:r>
                        <a:rPr lang="en-US" b="1" dirty="0"/>
                        <a:t>Inclusion</a:t>
                      </a:r>
                      <a:r>
                        <a:rPr lang="en-US" b="0" dirty="0"/>
                        <a:t> – welcome and issue invitations</a:t>
                      </a:r>
                      <a:endParaRPr lang="en-US" b="1" dirty="0"/>
                    </a:p>
                  </a:txBody>
                  <a:tcPr/>
                </a:tc>
                <a:tc>
                  <a:txBody>
                    <a:bodyPr/>
                    <a:lstStyle/>
                    <a:p>
                      <a:r>
                        <a:rPr lang="en-US" b="1" dirty="0"/>
                        <a:t>Benefits of the Doubt</a:t>
                      </a:r>
                      <a:r>
                        <a:rPr lang="en-US" b="0" dirty="0"/>
                        <a:t> – extend trust</a:t>
                      </a:r>
                      <a:endParaRPr lang="en-US" b="1" dirty="0"/>
                    </a:p>
                  </a:txBody>
                  <a:tcPr/>
                </a:tc>
                <a:extLst>
                  <a:ext uri="{0D108BD9-81ED-4DB2-BD59-A6C34878D82A}">
                    <a16:rowId xmlns:a16="http://schemas.microsoft.com/office/drawing/2014/main" val="2719240420"/>
                  </a:ext>
                </a:extLst>
              </a:tr>
              <a:tr h="370840">
                <a:tc>
                  <a:txBody>
                    <a:bodyPr/>
                    <a:lstStyle/>
                    <a:p>
                      <a:r>
                        <a:rPr lang="en-US" b="1" dirty="0"/>
                        <a:t>Fairness</a:t>
                      </a:r>
                      <a:r>
                        <a:rPr lang="en-US" b="0" dirty="0"/>
                        <a:t> – treat people with equity</a:t>
                      </a:r>
                      <a:endParaRPr lang="en-US" b="1" dirty="0"/>
                    </a:p>
                  </a:txBody>
                  <a:tcPr/>
                </a:tc>
                <a:tc>
                  <a:txBody>
                    <a:bodyPr/>
                    <a:lstStyle/>
                    <a:p>
                      <a:r>
                        <a:rPr lang="en-US" b="1" dirty="0"/>
                        <a:t>Accountability</a:t>
                      </a:r>
                      <a:r>
                        <a:rPr lang="en-US" b="0" dirty="0"/>
                        <a:t> – apologize for causing harm</a:t>
                      </a:r>
                      <a:endParaRPr lang="en-US" b="1" dirty="0"/>
                    </a:p>
                  </a:txBody>
                  <a:tcPr/>
                </a:tc>
                <a:extLst>
                  <a:ext uri="{0D108BD9-81ED-4DB2-BD59-A6C34878D82A}">
                    <a16:rowId xmlns:a16="http://schemas.microsoft.com/office/drawing/2014/main" val="1401933444"/>
                  </a:ext>
                </a:extLst>
              </a:tr>
            </a:tbl>
          </a:graphicData>
        </a:graphic>
      </p:graphicFrame>
    </p:spTree>
    <p:extLst>
      <p:ext uri="{BB962C8B-B14F-4D97-AF65-F5344CB8AC3E}">
        <p14:creationId xmlns:p14="http://schemas.microsoft.com/office/powerpoint/2010/main" val="1610131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237A6-390C-48CB-AA4E-A9ACA3E47E31}"/>
              </a:ext>
            </a:extLst>
          </p:cNvPr>
          <p:cNvSpPr>
            <a:spLocks noGrp="1"/>
          </p:cNvSpPr>
          <p:nvPr>
            <p:ph type="title"/>
          </p:nvPr>
        </p:nvSpPr>
        <p:spPr/>
        <p:txBody>
          <a:bodyPr/>
          <a:lstStyle/>
          <a:p>
            <a:r>
              <a:rPr lang="en-US" dirty="0"/>
              <a:t>Chapter 6: Recognize Distortions of Dignity</a:t>
            </a:r>
          </a:p>
        </p:txBody>
      </p:sp>
      <p:sp>
        <p:nvSpPr>
          <p:cNvPr id="3" name="Content Placeholder 2">
            <a:extLst>
              <a:ext uri="{FF2B5EF4-FFF2-40B4-BE49-F238E27FC236}">
                <a16:creationId xmlns:a16="http://schemas.microsoft.com/office/drawing/2014/main" id="{63F10EA4-EFC6-4F51-BDD1-D888A96B87D4}"/>
              </a:ext>
            </a:extLst>
          </p:cNvPr>
          <p:cNvSpPr>
            <a:spLocks noGrp="1"/>
          </p:cNvSpPr>
          <p:nvPr>
            <p:ph idx="1"/>
          </p:nvPr>
        </p:nvSpPr>
        <p:spPr/>
        <p:txBody>
          <a:bodyPr/>
          <a:lstStyle/>
          <a:p>
            <a:pPr marL="0" indent="0">
              <a:buNone/>
            </a:pPr>
            <a:r>
              <a:rPr lang="en-US" dirty="0"/>
              <a:t>“Othering” is the problem</a:t>
            </a:r>
          </a:p>
          <a:p>
            <a:pPr lvl="1"/>
            <a:r>
              <a:rPr lang="en-US" dirty="0"/>
              <a:t>Us vs. Them mentality</a:t>
            </a:r>
          </a:p>
          <a:p>
            <a:pPr lvl="1"/>
            <a:r>
              <a:rPr lang="en-US" dirty="0"/>
              <a:t>Innate hostility toward the unfamiliar</a:t>
            </a:r>
          </a:p>
          <a:p>
            <a:pPr lvl="1"/>
            <a:r>
              <a:rPr lang="en-US" dirty="0"/>
              <a:t>The instinct to perceive and push back against those who are different than us</a:t>
            </a:r>
          </a:p>
          <a:p>
            <a:pPr lvl="1"/>
            <a:r>
              <a:rPr lang="en-US" dirty="0"/>
              <a:t>Feeling superior over those we consider inferior</a:t>
            </a:r>
          </a:p>
        </p:txBody>
      </p:sp>
    </p:spTree>
    <p:extLst>
      <p:ext uri="{BB962C8B-B14F-4D97-AF65-F5344CB8AC3E}">
        <p14:creationId xmlns:p14="http://schemas.microsoft.com/office/powerpoint/2010/main" val="1468571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90867-6322-4259-A23A-4168EB5890E9}"/>
              </a:ext>
            </a:extLst>
          </p:cNvPr>
          <p:cNvSpPr>
            <a:spLocks noGrp="1"/>
          </p:cNvSpPr>
          <p:nvPr>
            <p:ph type="title"/>
          </p:nvPr>
        </p:nvSpPr>
        <p:spPr/>
        <p:txBody>
          <a:bodyPr/>
          <a:lstStyle/>
          <a:p>
            <a:r>
              <a:rPr lang="en-US" dirty="0"/>
              <a:t>Cultures That Honor or Violate Dignity</a:t>
            </a:r>
          </a:p>
        </p:txBody>
      </p:sp>
      <p:graphicFrame>
        <p:nvGraphicFramePr>
          <p:cNvPr id="5" name="Content Placeholder 4">
            <a:extLst>
              <a:ext uri="{FF2B5EF4-FFF2-40B4-BE49-F238E27FC236}">
                <a16:creationId xmlns:a16="http://schemas.microsoft.com/office/drawing/2014/main" id="{A9A284ED-D3A7-4CC9-AA51-BA499A24EE7F}"/>
              </a:ext>
            </a:extLst>
          </p:cNvPr>
          <p:cNvGraphicFramePr>
            <a:graphicFrameLocks noGrp="1"/>
          </p:cNvGraphicFramePr>
          <p:nvPr>
            <p:ph idx="1"/>
            <p:extLst>
              <p:ext uri="{D42A27DB-BD31-4B8C-83A1-F6EECF244321}">
                <p14:modId xmlns:p14="http://schemas.microsoft.com/office/powerpoint/2010/main" val="1798882999"/>
              </p:ext>
            </p:extLst>
          </p:nvPr>
        </p:nvGraphicFramePr>
        <p:xfrm>
          <a:off x="838200" y="1825625"/>
          <a:ext cx="10515600" cy="2494280"/>
        </p:xfrm>
        <a:graphic>
          <a:graphicData uri="http://schemas.openxmlformats.org/drawingml/2006/table">
            <a:tbl>
              <a:tblPr firstRow="1" bandRow="1">
                <a:tableStyleId>{93296810-A885-4BE3-A3E7-6D5BEEA58F35}</a:tableStyleId>
              </a:tblPr>
              <a:tblGrid>
                <a:gridCol w="5257800">
                  <a:extLst>
                    <a:ext uri="{9D8B030D-6E8A-4147-A177-3AD203B41FA5}">
                      <a16:colId xmlns:a16="http://schemas.microsoft.com/office/drawing/2014/main" val="3742987574"/>
                    </a:ext>
                  </a:extLst>
                </a:gridCol>
                <a:gridCol w="5257800">
                  <a:extLst>
                    <a:ext uri="{9D8B030D-6E8A-4147-A177-3AD203B41FA5}">
                      <a16:colId xmlns:a16="http://schemas.microsoft.com/office/drawing/2014/main" val="693763214"/>
                    </a:ext>
                  </a:extLst>
                </a:gridCol>
              </a:tblGrid>
              <a:tr h="370840">
                <a:tc>
                  <a:txBody>
                    <a:bodyPr/>
                    <a:lstStyle/>
                    <a:p>
                      <a:pPr algn="ctr"/>
                      <a:r>
                        <a:rPr lang="en-US" dirty="0"/>
                        <a:t>Culture of Dignity</a:t>
                      </a:r>
                    </a:p>
                    <a:p>
                      <a:pPr algn="ctr"/>
                      <a:r>
                        <a:rPr lang="en-US" dirty="0"/>
                        <a:t>A foundation for equity and inclusion</a:t>
                      </a:r>
                    </a:p>
                  </a:txBody>
                  <a:tcPr/>
                </a:tc>
                <a:tc>
                  <a:txBody>
                    <a:bodyPr/>
                    <a:lstStyle/>
                    <a:p>
                      <a:pPr algn="ctr"/>
                      <a:r>
                        <a:rPr lang="en-US" dirty="0"/>
                        <a:t>Culture of Indignity</a:t>
                      </a:r>
                    </a:p>
                    <a:p>
                      <a:pPr algn="ctr"/>
                      <a:r>
                        <a:rPr lang="en-US" dirty="0"/>
                        <a:t>A foundation for inequity and exclusion</a:t>
                      </a:r>
                    </a:p>
                  </a:txBody>
                  <a:tcPr/>
                </a:tc>
                <a:extLst>
                  <a:ext uri="{0D108BD9-81ED-4DB2-BD59-A6C34878D82A}">
                    <a16:rowId xmlns:a16="http://schemas.microsoft.com/office/drawing/2014/main" val="214617206"/>
                  </a:ext>
                </a:extLst>
              </a:tr>
              <a:tr h="370840">
                <a:tc gridSpan="2">
                  <a:txBody>
                    <a:bodyPr/>
                    <a:lstStyle/>
                    <a:p>
                      <a:pPr algn="ctr"/>
                      <a:r>
                        <a:rPr lang="en-US" dirty="0"/>
                        <a:t>NORMS</a:t>
                      </a:r>
                    </a:p>
                  </a:txBody>
                  <a:tcPr/>
                </a:tc>
                <a:tc hMerge="1">
                  <a:txBody>
                    <a:bodyPr/>
                    <a:lstStyle/>
                    <a:p>
                      <a:endParaRPr lang="en-US" dirty="0"/>
                    </a:p>
                  </a:txBody>
                  <a:tcPr/>
                </a:tc>
                <a:extLst>
                  <a:ext uri="{0D108BD9-81ED-4DB2-BD59-A6C34878D82A}">
                    <a16:rowId xmlns:a16="http://schemas.microsoft.com/office/drawing/2014/main" val="981672909"/>
                  </a:ext>
                </a:extLst>
              </a:tr>
              <a:tr h="370840">
                <a:tc>
                  <a:txBody>
                    <a:bodyPr/>
                    <a:lstStyle/>
                    <a:p>
                      <a:pPr algn="ctr"/>
                      <a:r>
                        <a:rPr lang="en-US" dirty="0"/>
                        <a:t>Presume Competence and positive intent</a:t>
                      </a:r>
                    </a:p>
                  </a:txBody>
                  <a:tcPr/>
                </a:tc>
                <a:tc>
                  <a:txBody>
                    <a:bodyPr/>
                    <a:lstStyle/>
                    <a:p>
                      <a:pPr algn="ctr"/>
                      <a:r>
                        <a:rPr lang="en-US" dirty="0"/>
                        <a:t>Presume Incompetence</a:t>
                      </a:r>
                    </a:p>
                  </a:txBody>
                  <a:tcPr/>
                </a:tc>
                <a:extLst>
                  <a:ext uri="{0D108BD9-81ED-4DB2-BD59-A6C34878D82A}">
                    <a16:rowId xmlns:a16="http://schemas.microsoft.com/office/drawing/2014/main" val="765785071"/>
                  </a:ext>
                </a:extLst>
              </a:tr>
              <a:tr h="370840">
                <a:tc>
                  <a:txBody>
                    <a:bodyPr/>
                    <a:lstStyle/>
                    <a:p>
                      <a:pPr algn="ctr"/>
                      <a:r>
                        <a:rPr lang="en-US" dirty="0"/>
                        <a:t>Build partnerships and community</a:t>
                      </a:r>
                    </a:p>
                  </a:txBody>
                  <a:tcPr/>
                </a:tc>
                <a:tc>
                  <a:txBody>
                    <a:bodyPr/>
                    <a:lstStyle/>
                    <a:p>
                      <a:pPr algn="ctr"/>
                      <a:r>
                        <a:rPr lang="en-US" dirty="0"/>
                        <a:t>Dominate</a:t>
                      </a:r>
                    </a:p>
                  </a:txBody>
                  <a:tcPr/>
                </a:tc>
                <a:extLst>
                  <a:ext uri="{0D108BD9-81ED-4DB2-BD59-A6C34878D82A}">
                    <a16:rowId xmlns:a16="http://schemas.microsoft.com/office/drawing/2014/main" val="3770086176"/>
                  </a:ext>
                </a:extLst>
              </a:tr>
              <a:tr h="370840">
                <a:tc>
                  <a:txBody>
                    <a:bodyPr/>
                    <a:lstStyle/>
                    <a:p>
                      <a:pPr algn="ctr"/>
                      <a:r>
                        <a:rPr lang="en-US" dirty="0"/>
                        <a:t>Repair harm and restore relationships</a:t>
                      </a:r>
                    </a:p>
                  </a:txBody>
                  <a:tcPr/>
                </a:tc>
                <a:tc>
                  <a:txBody>
                    <a:bodyPr/>
                    <a:lstStyle/>
                    <a:p>
                      <a:pPr algn="ctr"/>
                      <a:r>
                        <a:rPr lang="en-US" dirty="0"/>
                        <a:t>Blame and shame</a:t>
                      </a:r>
                    </a:p>
                  </a:txBody>
                  <a:tcPr/>
                </a:tc>
                <a:extLst>
                  <a:ext uri="{0D108BD9-81ED-4DB2-BD59-A6C34878D82A}">
                    <a16:rowId xmlns:a16="http://schemas.microsoft.com/office/drawing/2014/main" val="46931242"/>
                  </a:ext>
                </a:extLst>
              </a:tr>
              <a:tr h="370840">
                <a:tc>
                  <a:txBody>
                    <a:bodyPr/>
                    <a:lstStyle/>
                    <a:p>
                      <a:pPr algn="ctr"/>
                      <a:r>
                        <a:rPr lang="en-US" dirty="0"/>
                        <a:t>Affirm differences and uniqueness</a:t>
                      </a:r>
                    </a:p>
                  </a:txBody>
                  <a:tcPr/>
                </a:tc>
                <a:tc>
                  <a:txBody>
                    <a:bodyPr/>
                    <a:lstStyle/>
                    <a:p>
                      <a:pPr algn="ctr"/>
                      <a:r>
                        <a:rPr lang="en-US" dirty="0"/>
                        <a:t>Degrade differences</a:t>
                      </a:r>
                    </a:p>
                  </a:txBody>
                  <a:tcPr/>
                </a:tc>
                <a:extLst>
                  <a:ext uri="{0D108BD9-81ED-4DB2-BD59-A6C34878D82A}">
                    <a16:rowId xmlns:a16="http://schemas.microsoft.com/office/drawing/2014/main" val="844976265"/>
                  </a:ext>
                </a:extLst>
              </a:tr>
            </a:tbl>
          </a:graphicData>
        </a:graphic>
      </p:graphicFrame>
    </p:spTree>
    <p:extLst>
      <p:ext uri="{BB962C8B-B14F-4D97-AF65-F5344CB8AC3E}">
        <p14:creationId xmlns:p14="http://schemas.microsoft.com/office/powerpoint/2010/main" val="2357381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90867-6322-4259-A23A-4168EB5890E9}"/>
              </a:ext>
            </a:extLst>
          </p:cNvPr>
          <p:cNvSpPr>
            <a:spLocks noGrp="1"/>
          </p:cNvSpPr>
          <p:nvPr>
            <p:ph type="title"/>
          </p:nvPr>
        </p:nvSpPr>
        <p:spPr/>
        <p:txBody>
          <a:bodyPr/>
          <a:lstStyle/>
          <a:p>
            <a:r>
              <a:rPr lang="en-US" dirty="0"/>
              <a:t>Cultures That Honor or Violate Dignity</a:t>
            </a:r>
          </a:p>
        </p:txBody>
      </p:sp>
      <p:graphicFrame>
        <p:nvGraphicFramePr>
          <p:cNvPr id="5" name="Content Placeholder 4">
            <a:extLst>
              <a:ext uri="{FF2B5EF4-FFF2-40B4-BE49-F238E27FC236}">
                <a16:creationId xmlns:a16="http://schemas.microsoft.com/office/drawing/2014/main" id="{A9A284ED-D3A7-4CC9-AA51-BA499A24EE7F}"/>
              </a:ext>
            </a:extLst>
          </p:cNvPr>
          <p:cNvGraphicFramePr>
            <a:graphicFrameLocks noGrp="1"/>
          </p:cNvGraphicFramePr>
          <p:nvPr>
            <p:ph idx="1"/>
            <p:extLst>
              <p:ext uri="{D42A27DB-BD31-4B8C-83A1-F6EECF244321}">
                <p14:modId xmlns:p14="http://schemas.microsoft.com/office/powerpoint/2010/main" val="3735278407"/>
              </p:ext>
            </p:extLst>
          </p:nvPr>
        </p:nvGraphicFramePr>
        <p:xfrm>
          <a:off x="838200" y="1825625"/>
          <a:ext cx="10515600" cy="2865120"/>
        </p:xfrm>
        <a:graphic>
          <a:graphicData uri="http://schemas.openxmlformats.org/drawingml/2006/table">
            <a:tbl>
              <a:tblPr firstRow="1" bandRow="1">
                <a:tableStyleId>{93296810-A885-4BE3-A3E7-6D5BEEA58F35}</a:tableStyleId>
              </a:tblPr>
              <a:tblGrid>
                <a:gridCol w="5257800">
                  <a:extLst>
                    <a:ext uri="{9D8B030D-6E8A-4147-A177-3AD203B41FA5}">
                      <a16:colId xmlns:a16="http://schemas.microsoft.com/office/drawing/2014/main" val="3742987574"/>
                    </a:ext>
                  </a:extLst>
                </a:gridCol>
                <a:gridCol w="5257800">
                  <a:extLst>
                    <a:ext uri="{9D8B030D-6E8A-4147-A177-3AD203B41FA5}">
                      <a16:colId xmlns:a16="http://schemas.microsoft.com/office/drawing/2014/main" val="693763214"/>
                    </a:ext>
                  </a:extLst>
                </a:gridCol>
              </a:tblGrid>
              <a:tr h="370840">
                <a:tc>
                  <a:txBody>
                    <a:bodyPr/>
                    <a:lstStyle/>
                    <a:p>
                      <a:pPr algn="ctr"/>
                      <a:r>
                        <a:rPr lang="en-US" dirty="0"/>
                        <a:t>Culture of Dignity</a:t>
                      </a:r>
                    </a:p>
                    <a:p>
                      <a:pPr algn="ctr"/>
                      <a:r>
                        <a:rPr lang="en-US" dirty="0"/>
                        <a:t>A foundation for equity and inclusion</a:t>
                      </a:r>
                    </a:p>
                  </a:txBody>
                  <a:tcPr/>
                </a:tc>
                <a:tc>
                  <a:txBody>
                    <a:bodyPr/>
                    <a:lstStyle/>
                    <a:p>
                      <a:pPr algn="ctr"/>
                      <a:r>
                        <a:rPr lang="en-US" dirty="0"/>
                        <a:t>Culture of Indignity</a:t>
                      </a:r>
                    </a:p>
                    <a:p>
                      <a:pPr algn="ctr"/>
                      <a:r>
                        <a:rPr lang="en-US" dirty="0"/>
                        <a:t>A foundation for inequity and exclusion</a:t>
                      </a:r>
                    </a:p>
                  </a:txBody>
                  <a:tcPr/>
                </a:tc>
                <a:extLst>
                  <a:ext uri="{0D108BD9-81ED-4DB2-BD59-A6C34878D82A}">
                    <a16:rowId xmlns:a16="http://schemas.microsoft.com/office/drawing/2014/main" val="214617206"/>
                  </a:ext>
                </a:extLst>
              </a:tr>
              <a:tr h="370840">
                <a:tc gridSpan="2">
                  <a:txBody>
                    <a:bodyPr/>
                    <a:lstStyle/>
                    <a:p>
                      <a:pPr algn="ctr"/>
                      <a:r>
                        <a:rPr lang="en-US" b="1" dirty="0"/>
                        <a:t>Experiences</a:t>
                      </a:r>
                    </a:p>
                  </a:txBody>
                  <a:tcPr/>
                </a:tc>
                <a:tc hMerge="1">
                  <a:txBody>
                    <a:bodyPr/>
                    <a:lstStyle/>
                    <a:p>
                      <a:endParaRPr lang="en-US" dirty="0"/>
                    </a:p>
                  </a:txBody>
                  <a:tcPr/>
                </a:tc>
                <a:extLst>
                  <a:ext uri="{0D108BD9-81ED-4DB2-BD59-A6C34878D82A}">
                    <a16:rowId xmlns:a16="http://schemas.microsoft.com/office/drawing/2014/main" val="981672909"/>
                  </a:ext>
                </a:extLst>
              </a:tr>
              <a:tr h="370840">
                <a:tc>
                  <a:txBody>
                    <a:bodyPr/>
                    <a:lstStyle/>
                    <a:p>
                      <a:pPr algn="ctr"/>
                      <a:r>
                        <a:rPr lang="en-US" b="1" dirty="0"/>
                        <a:t>Belonging</a:t>
                      </a:r>
                    </a:p>
                  </a:txBody>
                  <a:tcPr/>
                </a:tc>
                <a:tc>
                  <a:txBody>
                    <a:bodyPr/>
                    <a:lstStyle/>
                    <a:p>
                      <a:pPr algn="ctr"/>
                      <a:r>
                        <a:rPr lang="en-US" b="1" dirty="0"/>
                        <a:t>Othering</a:t>
                      </a:r>
                    </a:p>
                  </a:txBody>
                  <a:tcPr/>
                </a:tc>
                <a:extLst>
                  <a:ext uri="{0D108BD9-81ED-4DB2-BD59-A6C34878D82A}">
                    <a16:rowId xmlns:a16="http://schemas.microsoft.com/office/drawing/2014/main" val="765785071"/>
                  </a:ext>
                </a:extLst>
              </a:tr>
              <a:tr h="370840">
                <a:tc>
                  <a:txBody>
                    <a:bodyPr/>
                    <a:lstStyle/>
                    <a:p>
                      <a:pPr algn="ctr"/>
                      <a:r>
                        <a:rPr lang="en-US" dirty="0"/>
                        <a:t>Appreciated</a:t>
                      </a:r>
                    </a:p>
                  </a:txBody>
                  <a:tcPr/>
                </a:tc>
                <a:tc>
                  <a:txBody>
                    <a:bodyPr/>
                    <a:lstStyle/>
                    <a:p>
                      <a:pPr algn="ctr"/>
                      <a:r>
                        <a:rPr lang="en-US" dirty="0"/>
                        <a:t>Otherized</a:t>
                      </a:r>
                    </a:p>
                  </a:txBody>
                  <a:tcPr/>
                </a:tc>
                <a:extLst>
                  <a:ext uri="{0D108BD9-81ED-4DB2-BD59-A6C34878D82A}">
                    <a16:rowId xmlns:a16="http://schemas.microsoft.com/office/drawing/2014/main" val="3770086176"/>
                  </a:ext>
                </a:extLst>
              </a:tr>
              <a:tr h="370840">
                <a:tc>
                  <a:txBody>
                    <a:bodyPr/>
                    <a:lstStyle/>
                    <a:p>
                      <a:pPr algn="ctr"/>
                      <a:r>
                        <a:rPr lang="en-US" dirty="0"/>
                        <a:t>Treated fairly</a:t>
                      </a:r>
                    </a:p>
                  </a:txBody>
                  <a:tcPr/>
                </a:tc>
                <a:tc>
                  <a:txBody>
                    <a:bodyPr/>
                    <a:lstStyle/>
                    <a:p>
                      <a:pPr algn="ctr"/>
                      <a:r>
                        <a:rPr lang="en-US" dirty="0"/>
                        <a:t>Mistreated</a:t>
                      </a:r>
                    </a:p>
                  </a:txBody>
                  <a:tcPr/>
                </a:tc>
                <a:extLst>
                  <a:ext uri="{0D108BD9-81ED-4DB2-BD59-A6C34878D82A}">
                    <a16:rowId xmlns:a16="http://schemas.microsoft.com/office/drawing/2014/main" val="46931242"/>
                  </a:ext>
                </a:extLst>
              </a:tr>
              <a:tr h="370840">
                <a:tc>
                  <a:txBody>
                    <a:bodyPr/>
                    <a:lstStyle/>
                    <a:p>
                      <a:pPr algn="ctr"/>
                      <a:r>
                        <a:rPr lang="en-US" dirty="0"/>
                        <a:t>Accepted</a:t>
                      </a:r>
                    </a:p>
                  </a:txBody>
                  <a:tcPr/>
                </a:tc>
                <a:tc>
                  <a:txBody>
                    <a:bodyPr/>
                    <a:lstStyle/>
                    <a:p>
                      <a:pPr algn="ctr"/>
                      <a:r>
                        <a:rPr lang="en-US" dirty="0"/>
                        <a:t>Marginalized</a:t>
                      </a:r>
                    </a:p>
                  </a:txBody>
                  <a:tcPr/>
                </a:tc>
                <a:extLst>
                  <a:ext uri="{0D108BD9-81ED-4DB2-BD59-A6C34878D82A}">
                    <a16:rowId xmlns:a16="http://schemas.microsoft.com/office/drawing/2014/main" val="844976265"/>
                  </a:ext>
                </a:extLst>
              </a:tr>
              <a:tr h="370840">
                <a:tc>
                  <a:txBody>
                    <a:bodyPr/>
                    <a:lstStyle/>
                    <a:p>
                      <a:pPr algn="ctr"/>
                      <a:r>
                        <a:rPr lang="en-US" dirty="0"/>
                        <a:t>Validated</a:t>
                      </a:r>
                    </a:p>
                  </a:txBody>
                  <a:tcPr/>
                </a:tc>
                <a:tc>
                  <a:txBody>
                    <a:bodyPr/>
                    <a:lstStyle/>
                    <a:p>
                      <a:pPr algn="ctr"/>
                      <a:r>
                        <a:rPr lang="en-US" dirty="0"/>
                        <a:t>Dismissed</a:t>
                      </a:r>
                    </a:p>
                  </a:txBody>
                  <a:tcPr/>
                </a:tc>
                <a:extLst>
                  <a:ext uri="{0D108BD9-81ED-4DB2-BD59-A6C34878D82A}">
                    <a16:rowId xmlns:a16="http://schemas.microsoft.com/office/drawing/2014/main" val="1579773382"/>
                  </a:ext>
                </a:extLst>
              </a:tr>
            </a:tbl>
          </a:graphicData>
        </a:graphic>
      </p:graphicFrame>
    </p:spTree>
    <p:extLst>
      <p:ext uri="{BB962C8B-B14F-4D97-AF65-F5344CB8AC3E}">
        <p14:creationId xmlns:p14="http://schemas.microsoft.com/office/powerpoint/2010/main" val="42890430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90867-6322-4259-A23A-4168EB5890E9}"/>
              </a:ext>
            </a:extLst>
          </p:cNvPr>
          <p:cNvSpPr>
            <a:spLocks noGrp="1"/>
          </p:cNvSpPr>
          <p:nvPr>
            <p:ph type="title"/>
          </p:nvPr>
        </p:nvSpPr>
        <p:spPr/>
        <p:txBody>
          <a:bodyPr/>
          <a:lstStyle/>
          <a:p>
            <a:r>
              <a:rPr lang="en-US" dirty="0"/>
              <a:t>Cultures That Honor or Violate Dignity</a:t>
            </a:r>
          </a:p>
        </p:txBody>
      </p:sp>
      <p:graphicFrame>
        <p:nvGraphicFramePr>
          <p:cNvPr id="5" name="Content Placeholder 4">
            <a:extLst>
              <a:ext uri="{FF2B5EF4-FFF2-40B4-BE49-F238E27FC236}">
                <a16:creationId xmlns:a16="http://schemas.microsoft.com/office/drawing/2014/main" id="{A9A284ED-D3A7-4CC9-AA51-BA499A24EE7F}"/>
              </a:ext>
            </a:extLst>
          </p:cNvPr>
          <p:cNvGraphicFramePr>
            <a:graphicFrameLocks noGrp="1"/>
          </p:cNvGraphicFramePr>
          <p:nvPr>
            <p:ph idx="1"/>
            <p:extLst>
              <p:ext uri="{D42A27DB-BD31-4B8C-83A1-F6EECF244321}">
                <p14:modId xmlns:p14="http://schemas.microsoft.com/office/powerpoint/2010/main" val="3289120448"/>
              </p:ext>
            </p:extLst>
          </p:nvPr>
        </p:nvGraphicFramePr>
        <p:xfrm>
          <a:off x="838200" y="1825625"/>
          <a:ext cx="10515600" cy="2494280"/>
        </p:xfrm>
        <a:graphic>
          <a:graphicData uri="http://schemas.openxmlformats.org/drawingml/2006/table">
            <a:tbl>
              <a:tblPr firstRow="1" bandRow="1">
                <a:tableStyleId>{93296810-A885-4BE3-A3E7-6D5BEEA58F35}</a:tableStyleId>
              </a:tblPr>
              <a:tblGrid>
                <a:gridCol w="5257800">
                  <a:extLst>
                    <a:ext uri="{9D8B030D-6E8A-4147-A177-3AD203B41FA5}">
                      <a16:colId xmlns:a16="http://schemas.microsoft.com/office/drawing/2014/main" val="3742987574"/>
                    </a:ext>
                  </a:extLst>
                </a:gridCol>
                <a:gridCol w="5257800">
                  <a:extLst>
                    <a:ext uri="{9D8B030D-6E8A-4147-A177-3AD203B41FA5}">
                      <a16:colId xmlns:a16="http://schemas.microsoft.com/office/drawing/2014/main" val="693763214"/>
                    </a:ext>
                  </a:extLst>
                </a:gridCol>
              </a:tblGrid>
              <a:tr h="370840">
                <a:tc>
                  <a:txBody>
                    <a:bodyPr/>
                    <a:lstStyle/>
                    <a:p>
                      <a:pPr algn="ctr"/>
                      <a:r>
                        <a:rPr lang="en-US" dirty="0"/>
                        <a:t>Culture of Dignity</a:t>
                      </a:r>
                    </a:p>
                    <a:p>
                      <a:pPr algn="ctr"/>
                      <a:r>
                        <a:rPr lang="en-US" dirty="0"/>
                        <a:t>A foundation for equity and inclusion</a:t>
                      </a:r>
                    </a:p>
                  </a:txBody>
                  <a:tcPr/>
                </a:tc>
                <a:tc>
                  <a:txBody>
                    <a:bodyPr/>
                    <a:lstStyle/>
                    <a:p>
                      <a:pPr algn="ctr"/>
                      <a:r>
                        <a:rPr lang="en-US" dirty="0"/>
                        <a:t>Culture of Indignity</a:t>
                      </a:r>
                    </a:p>
                    <a:p>
                      <a:pPr algn="ctr"/>
                      <a:r>
                        <a:rPr lang="en-US" dirty="0"/>
                        <a:t>A foundation for inequity and exclusion</a:t>
                      </a:r>
                    </a:p>
                  </a:txBody>
                  <a:tcPr/>
                </a:tc>
                <a:extLst>
                  <a:ext uri="{0D108BD9-81ED-4DB2-BD59-A6C34878D82A}">
                    <a16:rowId xmlns:a16="http://schemas.microsoft.com/office/drawing/2014/main" val="214617206"/>
                  </a:ext>
                </a:extLst>
              </a:tr>
              <a:tr h="370840">
                <a:tc gridSpan="2">
                  <a:txBody>
                    <a:bodyPr/>
                    <a:lstStyle/>
                    <a:p>
                      <a:pPr algn="ctr"/>
                      <a:r>
                        <a:rPr lang="en-US" b="1" dirty="0"/>
                        <a:t>Core Dispositions</a:t>
                      </a:r>
                    </a:p>
                  </a:txBody>
                  <a:tcPr/>
                </a:tc>
                <a:tc hMerge="1">
                  <a:txBody>
                    <a:bodyPr/>
                    <a:lstStyle/>
                    <a:p>
                      <a:endParaRPr lang="en-US" dirty="0"/>
                    </a:p>
                  </a:txBody>
                  <a:tcPr/>
                </a:tc>
                <a:extLst>
                  <a:ext uri="{0D108BD9-81ED-4DB2-BD59-A6C34878D82A}">
                    <a16:rowId xmlns:a16="http://schemas.microsoft.com/office/drawing/2014/main" val="981672909"/>
                  </a:ext>
                </a:extLst>
              </a:tr>
              <a:tr h="370840">
                <a:tc>
                  <a:txBody>
                    <a:bodyPr/>
                    <a:lstStyle/>
                    <a:p>
                      <a:pPr algn="ctr"/>
                      <a:r>
                        <a:rPr lang="en-US" dirty="0"/>
                        <a:t>Empathy</a:t>
                      </a:r>
                    </a:p>
                  </a:txBody>
                  <a:tcPr/>
                </a:tc>
                <a:tc>
                  <a:txBody>
                    <a:bodyPr/>
                    <a:lstStyle/>
                    <a:p>
                      <a:pPr algn="ctr"/>
                      <a:r>
                        <a:rPr lang="en-US" dirty="0"/>
                        <a:t>Apathy</a:t>
                      </a:r>
                    </a:p>
                  </a:txBody>
                  <a:tcPr/>
                </a:tc>
                <a:extLst>
                  <a:ext uri="{0D108BD9-81ED-4DB2-BD59-A6C34878D82A}">
                    <a16:rowId xmlns:a16="http://schemas.microsoft.com/office/drawing/2014/main" val="765785071"/>
                  </a:ext>
                </a:extLst>
              </a:tr>
              <a:tr h="370840">
                <a:tc>
                  <a:txBody>
                    <a:bodyPr/>
                    <a:lstStyle/>
                    <a:p>
                      <a:pPr algn="ctr"/>
                      <a:r>
                        <a:rPr lang="en-US" dirty="0"/>
                        <a:t>Openness</a:t>
                      </a:r>
                    </a:p>
                  </a:txBody>
                  <a:tcPr/>
                </a:tc>
                <a:tc>
                  <a:txBody>
                    <a:bodyPr/>
                    <a:lstStyle/>
                    <a:p>
                      <a:pPr algn="ctr"/>
                      <a:r>
                        <a:rPr lang="en-US" dirty="0"/>
                        <a:t>Judgment</a:t>
                      </a:r>
                    </a:p>
                  </a:txBody>
                  <a:tcPr/>
                </a:tc>
                <a:extLst>
                  <a:ext uri="{0D108BD9-81ED-4DB2-BD59-A6C34878D82A}">
                    <a16:rowId xmlns:a16="http://schemas.microsoft.com/office/drawing/2014/main" val="3770086176"/>
                  </a:ext>
                </a:extLst>
              </a:tr>
              <a:tr h="370840">
                <a:tc>
                  <a:txBody>
                    <a:bodyPr/>
                    <a:lstStyle/>
                    <a:p>
                      <a:pPr algn="ctr"/>
                      <a:r>
                        <a:rPr lang="en-US" dirty="0"/>
                        <a:t>Patience</a:t>
                      </a:r>
                    </a:p>
                  </a:txBody>
                  <a:tcPr/>
                </a:tc>
                <a:tc>
                  <a:txBody>
                    <a:bodyPr/>
                    <a:lstStyle/>
                    <a:p>
                      <a:pPr algn="ctr"/>
                      <a:r>
                        <a:rPr lang="en-US" dirty="0"/>
                        <a:t>Intolerance</a:t>
                      </a:r>
                    </a:p>
                  </a:txBody>
                  <a:tcPr/>
                </a:tc>
                <a:extLst>
                  <a:ext uri="{0D108BD9-81ED-4DB2-BD59-A6C34878D82A}">
                    <a16:rowId xmlns:a16="http://schemas.microsoft.com/office/drawing/2014/main" val="46931242"/>
                  </a:ext>
                </a:extLst>
              </a:tr>
              <a:tr h="370840">
                <a:tc>
                  <a:txBody>
                    <a:bodyPr/>
                    <a:lstStyle/>
                    <a:p>
                      <a:pPr algn="ctr"/>
                      <a:r>
                        <a:rPr lang="en-US" dirty="0"/>
                        <a:t>Listening</a:t>
                      </a:r>
                    </a:p>
                  </a:txBody>
                  <a:tcPr/>
                </a:tc>
                <a:tc>
                  <a:txBody>
                    <a:bodyPr/>
                    <a:lstStyle/>
                    <a:p>
                      <a:pPr algn="ctr"/>
                      <a:r>
                        <a:rPr lang="en-US" dirty="0"/>
                        <a:t>Denial</a:t>
                      </a:r>
                    </a:p>
                  </a:txBody>
                  <a:tcPr/>
                </a:tc>
                <a:extLst>
                  <a:ext uri="{0D108BD9-81ED-4DB2-BD59-A6C34878D82A}">
                    <a16:rowId xmlns:a16="http://schemas.microsoft.com/office/drawing/2014/main" val="844976265"/>
                  </a:ext>
                </a:extLst>
              </a:tr>
            </a:tbl>
          </a:graphicData>
        </a:graphic>
      </p:graphicFrame>
    </p:spTree>
    <p:extLst>
      <p:ext uri="{BB962C8B-B14F-4D97-AF65-F5344CB8AC3E}">
        <p14:creationId xmlns:p14="http://schemas.microsoft.com/office/powerpoint/2010/main" val="2786017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90867-6322-4259-A23A-4168EB5890E9}"/>
              </a:ext>
            </a:extLst>
          </p:cNvPr>
          <p:cNvSpPr>
            <a:spLocks noGrp="1"/>
          </p:cNvSpPr>
          <p:nvPr>
            <p:ph type="title"/>
          </p:nvPr>
        </p:nvSpPr>
        <p:spPr/>
        <p:txBody>
          <a:bodyPr/>
          <a:lstStyle/>
          <a:p>
            <a:r>
              <a:rPr lang="en-US" dirty="0"/>
              <a:t>Cultures That Honor or Violate Dignity</a:t>
            </a:r>
          </a:p>
        </p:txBody>
      </p:sp>
      <p:graphicFrame>
        <p:nvGraphicFramePr>
          <p:cNvPr id="5" name="Content Placeholder 4">
            <a:extLst>
              <a:ext uri="{FF2B5EF4-FFF2-40B4-BE49-F238E27FC236}">
                <a16:creationId xmlns:a16="http://schemas.microsoft.com/office/drawing/2014/main" id="{A9A284ED-D3A7-4CC9-AA51-BA499A24EE7F}"/>
              </a:ext>
            </a:extLst>
          </p:cNvPr>
          <p:cNvGraphicFramePr>
            <a:graphicFrameLocks noGrp="1"/>
          </p:cNvGraphicFramePr>
          <p:nvPr>
            <p:ph idx="1"/>
            <p:extLst>
              <p:ext uri="{D42A27DB-BD31-4B8C-83A1-F6EECF244321}">
                <p14:modId xmlns:p14="http://schemas.microsoft.com/office/powerpoint/2010/main" val="3654856802"/>
              </p:ext>
            </p:extLst>
          </p:nvPr>
        </p:nvGraphicFramePr>
        <p:xfrm>
          <a:off x="838200" y="1825625"/>
          <a:ext cx="10515600" cy="2392680"/>
        </p:xfrm>
        <a:graphic>
          <a:graphicData uri="http://schemas.openxmlformats.org/drawingml/2006/table">
            <a:tbl>
              <a:tblPr firstRow="1" bandRow="1">
                <a:tableStyleId>{93296810-A885-4BE3-A3E7-6D5BEEA58F35}</a:tableStyleId>
              </a:tblPr>
              <a:tblGrid>
                <a:gridCol w="5257800">
                  <a:extLst>
                    <a:ext uri="{9D8B030D-6E8A-4147-A177-3AD203B41FA5}">
                      <a16:colId xmlns:a16="http://schemas.microsoft.com/office/drawing/2014/main" val="3742987574"/>
                    </a:ext>
                  </a:extLst>
                </a:gridCol>
                <a:gridCol w="5257800">
                  <a:extLst>
                    <a:ext uri="{9D8B030D-6E8A-4147-A177-3AD203B41FA5}">
                      <a16:colId xmlns:a16="http://schemas.microsoft.com/office/drawing/2014/main" val="693763214"/>
                    </a:ext>
                  </a:extLst>
                </a:gridCol>
              </a:tblGrid>
              <a:tr h="370840">
                <a:tc>
                  <a:txBody>
                    <a:bodyPr/>
                    <a:lstStyle/>
                    <a:p>
                      <a:r>
                        <a:rPr lang="en-US" dirty="0"/>
                        <a:t>Culture of Dignity</a:t>
                      </a:r>
                    </a:p>
                    <a:p>
                      <a:r>
                        <a:rPr lang="en-US" dirty="0"/>
                        <a:t>A foundation for equity and inclusion</a:t>
                      </a:r>
                    </a:p>
                  </a:txBody>
                  <a:tcPr/>
                </a:tc>
                <a:tc>
                  <a:txBody>
                    <a:bodyPr/>
                    <a:lstStyle/>
                    <a:p>
                      <a:r>
                        <a:rPr lang="en-US" dirty="0"/>
                        <a:t>Culture of Indignity</a:t>
                      </a:r>
                    </a:p>
                    <a:p>
                      <a:r>
                        <a:rPr lang="en-US" dirty="0"/>
                        <a:t>A foundation for inequity and exclusion</a:t>
                      </a:r>
                    </a:p>
                  </a:txBody>
                  <a:tcPr/>
                </a:tc>
                <a:extLst>
                  <a:ext uri="{0D108BD9-81ED-4DB2-BD59-A6C34878D82A}">
                    <a16:rowId xmlns:a16="http://schemas.microsoft.com/office/drawing/2014/main" val="214617206"/>
                  </a:ext>
                </a:extLst>
              </a:tr>
              <a:tr h="370840">
                <a:tc gridSpan="2">
                  <a:txBody>
                    <a:bodyPr/>
                    <a:lstStyle/>
                    <a:p>
                      <a:pPr algn="ctr"/>
                      <a:r>
                        <a:rPr lang="en-US" b="1" dirty="0"/>
                        <a:t>Core Values</a:t>
                      </a:r>
                    </a:p>
                  </a:txBody>
                  <a:tcPr/>
                </a:tc>
                <a:tc hMerge="1">
                  <a:txBody>
                    <a:bodyPr/>
                    <a:lstStyle/>
                    <a:p>
                      <a:endParaRPr lang="en-US" dirty="0"/>
                    </a:p>
                  </a:txBody>
                  <a:tcPr/>
                </a:tc>
                <a:extLst>
                  <a:ext uri="{0D108BD9-81ED-4DB2-BD59-A6C34878D82A}">
                    <a16:rowId xmlns:a16="http://schemas.microsoft.com/office/drawing/2014/main" val="981672909"/>
                  </a:ext>
                </a:extLst>
              </a:tr>
              <a:tr h="370840">
                <a:tc>
                  <a:txBody>
                    <a:bodyPr/>
                    <a:lstStyle/>
                    <a:p>
                      <a:pPr algn="ctr"/>
                      <a:r>
                        <a:rPr lang="en-US" b="1" dirty="0"/>
                        <a:t>Inclusion:</a:t>
                      </a:r>
                    </a:p>
                  </a:txBody>
                  <a:tcPr/>
                </a:tc>
                <a:tc>
                  <a:txBody>
                    <a:bodyPr/>
                    <a:lstStyle/>
                    <a:p>
                      <a:pPr algn="ctr"/>
                      <a:r>
                        <a:rPr lang="en-US" b="1" dirty="0"/>
                        <a:t>Exclusion, Integration, Segregation: </a:t>
                      </a:r>
                    </a:p>
                  </a:txBody>
                  <a:tcPr/>
                </a:tc>
                <a:extLst>
                  <a:ext uri="{0D108BD9-81ED-4DB2-BD59-A6C34878D82A}">
                    <a16:rowId xmlns:a16="http://schemas.microsoft.com/office/drawing/2014/main" val="878280234"/>
                  </a:ext>
                </a:extLst>
              </a:tr>
              <a:tr h="370840">
                <a:tc>
                  <a:txBody>
                    <a:bodyPr/>
                    <a:lstStyle/>
                    <a:p>
                      <a:pPr algn="ctr"/>
                      <a:r>
                        <a:rPr lang="en-US" dirty="0"/>
                        <a:t>Unconditional belonging</a:t>
                      </a:r>
                    </a:p>
                    <a:p>
                      <a:pPr algn="ctr"/>
                      <a:r>
                        <a:rPr lang="en-US" dirty="0"/>
                        <a:t>(belong to achieve)</a:t>
                      </a:r>
                    </a:p>
                  </a:txBody>
                  <a:tcPr/>
                </a:tc>
                <a:tc>
                  <a:txBody>
                    <a:bodyPr/>
                    <a:lstStyle/>
                    <a:p>
                      <a:pPr algn="ctr"/>
                      <a:r>
                        <a:rPr lang="en-US" dirty="0"/>
                        <a:t>Conditional belonging</a:t>
                      </a:r>
                    </a:p>
                    <a:p>
                      <a:pPr algn="ctr"/>
                      <a:r>
                        <a:rPr lang="en-US" dirty="0"/>
                        <a:t>(achieve to belong)</a:t>
                      </a:r>
                    </a:p>
                  </a:txBody>
                  <a:tcPr/>
                </a:tc>
                <a:extLst>
                  <a:ext uri="{0D108BD9-81ED-4DB2-BD59-A6C34878D82A}">
                    <a16:rowId xmlns:a16="http://schemas.microsoft.com/office/drawing/2014/main" val="765785071"/>
                  </a:ext>
                </a:extLst>
              </a:tr>
              <a:tr h="370840">
                <a:tc>
                  <a:txBody>
                    <a:bodyPr/>
                    <a:lstStyle/>
                    <a:p>
                      <a:pPr algn="ctr"/>
                      <a:r>
                        <a:rPr lang="en-US" dirty="0"/>
                        <a:t>High access</a:t>
                      </a:r>
                    </a:p>
                  </a:txBody>
                  <a:tcPr/>
                </a:tc>
                <a:tc>
                  <a:txBody>
                    <a:bodyPr/>
                    <a:lstStyle/>
                    <a:p>
                      <a:pPr algn="ctr"/>
                      <a:r>
                        <a:rPr lang="en-US" dirty="0"/>
                        <a:t>Low access</a:t>
                      </a:r>
                    </a:p>
                  </a:txBody>
                  <a:tcPr/>
                </a:tc>
                <a:extLst>
                  <a:ext uri="{0D108BD9-81ED-4DB2-BD59-A6C34878D82A}">
                    <a16:rowId xmlns:a16="http://schemas.microsoft.com/office/drawing/2014/main" val="3770086176"/>
                  </a:ext>
                </a:extLst>
              </a:tr>
            </a:tbl>
          </a:graphicData>
        </a:graphic>
      </p:graphicFrame>
      <p:sp>
        <p:nvSpPr>
          <p:cNvPr id="3" name="TextBox 2">
            <a:extLst>
              <a:ext uri="{FF2B5EF4-FFF2-40B4-BE49-F238E27FC236}">
                <a16:creationId xmlns:a16="http://schemas.microsoft.com/office/drawing/2014/main" id="{713B2174-FA89-43E5-AB76-84530476BF05}"/>
              </a:ext>
            </a:extLst>
          </p:cNvPr>
          <p:cNvSpPr txBox="1"/>
          <p:nvPr/>
        </p:nvSpPr>
        <p:spPr>
          <a:xfrm>
            <a:off x="926275" y="4560125"/>
            <a:ext cx="10343408" cy="923330"/>
          </a:xfrm>
          <a:prstGeom prst="rect">
            <a:avLst/>
          </a:prstGeom>
          <a:noFill/>
        </p:spPr>
        <p:txBody>
          <a:bodyPr wrap="square" rtlCol="0">
            <a:spAutoFit/>
          </a:bodyPr>
          <a:lstStyle/>
          <a:p>
            <a:pPr algn="ctr"/>
            <a:r>
              <a:rPr lang="en-US" dirty="0"/>
              <a:t>Honoring dignity is the precursor to cultural responsiveness and any other equity methodology ever conceived – </a:t>
            </a:r>
          </a:p>
          <a:p>
            <a:pPr algn="ctr"/>
            <a:r>
              <a:rPr lang="en-US" dirty="0"/>
              <a:t>past, present or future.</a:t>
            </a:r>
          </a:p>
        </p:txBody>
      </p:sp>
    </p:spTree>
    <p:extLst>
      <p:ext uri="{BB962C8B-B14F-4D97-AF65-F5344CB8AC3E}">
        <p14:creationId xmlns:p14="http://schemas.microsoft.com/office/powerpoint/2010/main" val="32747380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7A739-04A9-4A17-B539-F011FEA64E38}"/>
              </a:ext>
            </a:extLst>
          </p:cNvPr>
          <p:cNvSpPr>
            <a:spLocks noGrp="1"/>
          </p:cNvSpPr>
          <p:nvPr>
            <p:ph type="title"/>
          </p:nvPr>
        </p:nvSpPr>
        <p:spPr/>
        <p:txBody>
          <a:bodyPr/>
          <a:lstStyle/>
          <a:p>
            <a:r>
              <a:rPr lang="en-US" dirty="0"/>
              <a:t>We are wired to violate dignity</a:t>
            </a:r>
          </a:p>
        </p:txBody>
      </p:sp>
      <p:sp>
        <p:nvSpPr>
          <p:cNvPr id="3" name="Content Placeholder 2">
            <a:extLst>
              <a:ext uri="{FF2B5EF4-FFF2-40B4-BE49-F238E27FC236}">
                <a16:creationId xmlns:a16="http://schemas.microsoft.com/office/drawing/2014/main" id="{5B50BC30-DE88-4218-9056-4A3B71FCBC12}"/>
              </a:ext>
            </a:extLst>
          </p:cNvPr>
          <p:cNvSpPr>
            <a:spLocks noGrp="1"/>
          </p:cNvSpPr>
          <p:nvPr>
            <p:ph idx="1"/>
          </p:nvPr>
        </p:nvSpPr>
        <p:spPr/>
        <p:txBody>
          <a:bodyPr/>
          <a:lstStyle/>
          <a:p>
            <a:r>
              <a:rPr lang="en-US" dirty="0"/>
              <a:t>We are instinctively aware of our own vulnerability of human dignity</a:t>
            </a:r>
          </a:p>
          <a:p>
            <a:r>
              <a:rPr lang="en-US" dirty="0"/>
              <a:t>We all want to be accepted and treated as if we matter</a:t>
            </a:r>
          </a:p>
          <a:p>
            <a:r>
              <a:rPr lang="en-US" dirty="0"/>
              <a:t>In a perverse way, we can weaponize this human vulnerability by seeking to diminish others’ feelings of belonging</a:t>
            </a:r>
          </a:p>
          <a:p>
            <a:r>
              <a:rPr lang="en-US" dirty="0"/>
              <a:t>We seek to seize control so that </a:t>
            </a:r>
            <a:r>
              <a:rPr lang="en-US"/>
              <a:t>we can </a:t>
            </a:r>
            <a:r>
              <a:rPr lang="en-US" dirty="0"/>
              <a:t>feel safe rather than vulnerable </a:t>
            </a:r>
          </a:p>
          <a:p>
            <a:r>
              <a:rPr lang="en-US" dirty="0"/>
              <a:t>It’s a natural human failing that when we feel our own dignity is vulnerable, we can be tempted to violate the dignity of others</a:t>
            </a:r>
          </a:p>
          <a:p>
            <a:endParaRPr lang="en-US" dirty="0"/>
          </a:p>
          <a:p>
            <a:endParaRPr lang="en-US" dirty="0"/>
          </a:p>
        </p:txBody>
      </p:sp>
    </p:spTree>
    <p:extLst>
      <p:ext uri="{BB962C8B-B14F-4D97-AF65-F5344CB8AC3E}">
        <p14:creationId xmlns:p14="http://schemas.microsoft.com/office/powerpoint/2010/main" val="6841662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BFB29-B59B-49BA-852D-AB5C4131147C}"/>
              </a:ext>
            </a:extLst>
          </p:cNvPr>
          <p:cNvSpPr>
            <a:spLocks noGrp="1"/>
          </p:cNvSpPr>
          <p:nvPr>
            <p:ph type="title"/>
          </p:nvPr>
        </p:nvSpPr>
        <p:spPr/>
        <p:txBody>
          <a:bodyPr/>
          <a:lstStyle/>
          <a:p>
            <a:r>
              <a:rPr lang="en-US" dirty="0"/>
              <a:t>Hicks’s Temptations to Violate Elements of Dignity</a:t>
            </a:r>
          </a:p>
        </p:txBody>
      </p:sp>
      <p:graphicFrame>
        <p:nvGraphicFramePr>
          <p:cNvPr id="4" name="Content Placeholder 3">
            <a:extLst>
              <a:ext uri="{FF2B5EF4-FFF2-40B4-BE49-F238E27FC236}">
                <a16:creationId xmlns:a16="http://schemas.microsoft.com/office/drawing/2014/main" id="{570E66CF-CAE7-4CB8-8245-492AB51B5AD5}"/>
              </a:ext>
            </a:extLst>
          </p:cNvPr>
          <p:cNvGraphicFramePr>
            <a:graphicFrameLocks noGrp="1"/>
          </p:cNvGraphicFramePr>
          <p:nvPr>
            <p:ph idx="1"/>
            <p:extLst>
              <p:ext uri="{D42A27DB-BD31-4B8C-83A1-F6EECF244321}">
                <p14:modId xmlns:p14="http://schemas.microsoft.com/office/powerpoint/2010/main" val="644525135"/>
              </p:ext>
            </p:extLst>
          </p:nvPr>
        </p:nvGraphicFramePr>
        <p:xfrm>
          <a:off x="838200" y="1825625"/>
          <a:ext cx="10515600" cy="3749040"/>
        </p:xfrm>
        <a:graphic>
          <a:graphicData uri="http://schemas.openxmlformats.org/drawingml/2006/table">
            <a:tbl>
              <a:tblPr firstRow="1" bandRow="1">
                <a:tableStyleId>{16D9F66E-5EB9-4882-86FB-DCBF35E3C3E4}</a:tableStyleId>
              </a:tblPr>
              <a:tblGrid>
                <a:gridCol w="5257800">
                  <a:extLst>
                    <a:ext uri="{9D8B030D-6E8A-4147-A177-3AD203B41FA5}">
                      <a16:colId xmlns:a16="http://schemas.microsoft.com/office/drawing/2014/main" val="2391957209"/>
                    </a:ext>
                  </a:extLst>
                </a:gridCol>
                <a:gridCol w="5257800">
                  <a:extLst>
                    <a:ext uri="{9D8B030D-6E8A-4147-A177-3AD203B41FA5}">
                      <a16:colId xmlns:a16="http://schemas.microsoft.com/office/drawing/2014/main" val="3572341166"/>
                    </a:ext>
                  </a:extLst>
                </a:gridCol>
              </a:tblGrid>
              <a:tr h="370840">
                <a:tc>
                  <a:txBody>
                    <a:bodyPr/>
                    <a:lstStyle/>
                    <a:p>
                      <a:r>
                        <a:rPr lang="en-US" dirty="0"/>
                        <a:t>Take the bait: </a:t>
                      </a:r>
                      <a:r>
                        <a:rPr lang="en-US" b="0" dirty="0"/>
                        <a:t>letting the bad behavior of others determine your own for the purpose of getting even</a:t>
                      </a:r>
                    </a:p>
                  </a:txBody>
                  <a:tcPr/>
                </a:tc>
                <a:tc>
                  <a:txBody>
                    <a:bodyPr/>
                    <a:lstStyle/>
                    <a:p>
                      <a:r>
                        <a:rPr lang="en-US" dirty="0"/>
                        <a:t>Avoid Conflict: </a:t>
                      </a:r>
                      <a:r>
                        <a:rPr lang="en-US" b="0" dirty="0"/>
                        <a:t>allowing someone to violate your dignity without speaking up for yourself</a:t>
                      </a:r>
                      <a:endParaRPr lang="en-US" dirty="0"/>
                    </a:p>
                  </a:txBody>
                  <a:tcPr/>
                </a:tc>
                <a:extLst>
                  <a:ext uri="{0D108BD9-81ED-4DB2-BD59-A6C34878D82A}">
                    <a16:rowId xmlns:a16="http://schemas.microsoft.com/office/drawing/2014/main" val="2764480266"/>
                  </a:ext>
                </a:extLst>
              </a:tr>
              <a:tr h="370840">
                <a:tc>
                  <a:txBody>
                    <a:bodyPr/>
                    <a:lstStyle/>
                    <a:p>
                      <a:r>
                        <a:rPr lang="en-US" b="1" dirty="0"/>
                        <a:t>Save Face: </a:t>
                      </a:r>
                      <a:r>
                        <a:rPr lang="en-US" b="0" dirty="0"/>
                        <a:t>lying to cover up or deceive others to prevent looking bad in the eyes of others</a:t>
                      </a:r>
                      <a:endParaRPr lang="en-US" b="1" dirty="0"/>
                    </a:p>
                  </a:txBody>
                  <a:tcPr/>
                </a:tc>
                <a:tc>
                  <a:txBody>
                    <a:bodyPr/>
                    <a:lstStyle/>
                    <a:p>
                      <a:r>
                        <a:rPr lang="en-US" b="1" dirty="0"/>
                        <a:t>Play the Victim: </a:t>
                      </a:r>
                      <a:r>
                        <a:rPr lang="en-US" b="0" dirty="0"/>
                        <a:t> claiming innocence in failed relationships</a:t>
                      </a:r>
                      <a:endParaRPr lang="en-US" b="1" dirty="0"/>
                    </a:p>
                  </a:txBody>
                  <a:tcPr/>
                </a:tc>
                <a:extLst>
                  <a:ext uri="{0D108BD9-81ED-4DB2-BD59-A6C34878D82A}">
                    <a16:rowId xmlns:a16="http://schemas.microsoft.com/office/drawing/2014/main" val="3393569411"/>
                  </a:ext>
                </a:extLst>
              </a:tr>
              <a:tr h="370840">
                <a:tc>
                  <a:txBody>
                    <a:bodyPr/>
                    <a:lstStyle/>
                    <a:p>
                      <a:r>
                        <a:rPr lang="en-US" b="1" dirty="0"/>
                        <a:t>Shirk Responsibility: </a:t>
                      </a:r>
                      <a:r>
                        <a:rPr lang="en-US" b="0" dirty="0"/>
                        <a:t> refusing to admit it when you have made a mistake and shifting the blame onto someone else</a:t>
                      </a:r>
                      <a:endParaRPr lang="en-US" b="1" dirty="0"/>
                    </a:p>
                  </a:txBody>
                  <a:tcPr/>
                </a:tc>
                <a:tc>
                  <a:txBody>
                    <a:bodyPr/>
                    <a:lstStyle/>
                    <a:p>
                      <a:r>
                        <a:rPr lang="en-US" b="1" dirty="0"/>
                        <a:t>Resist Feedback: </a:t>
                      </a:r>
                      <a:r>
                        <a:rPr lang="en-US" b="0" dirty="0"/>
                        <a:t>deflecting feedback about your blind spots that others can see and you cannot</a:t>
                      </a:r>
                      <a:endParaRPr lang="en-US" b="1" dirty="0"/>
                    </a:p>
                  </a:txBody>
                  <a:tcPr/>
                </a:tc>
                <a:extLst>
                  <a:ext uri="{0D108BD9-81ED-4DB2-BD59-A6C34878D82A}">
                    <a16:rowId xmlns:a16="http://schemas.microsoft.com/office/drawing/2014/main" val="2880887581"/>
                  </a:ext>
                </a:extLst>
              </a:tr>
              <a:tr h="370840">
                <a:tc>
                  <a:txBody>
                    <a:bodyPr/>
                    <a:lstStyle/>
                    <a:p>
                      <a:r>
                        <a:rPr lang="en-US" b="1" dirty="0"/>
                        <a:t>Seek False Dignity: </a:t>
                      </a:r>
                      <a:r>
                        <a:rPr lang="en-US" b="0" dirty="0"/>
                        <a:t> gaining one’s sense of self-worth from external sources instead of relying on one’s inherent self-worth</a:t>
                      </a:r>
                      <a:endParaRPr lang="en-US" b="1" dirty="0"/>
                    </a:p>
                  </a:txBody>
                  <a:tcPr/>
                </a:tc>
                <a:tc>
                  <a:txBody>
                    <a:bodyPr/>
                    <a:lstStyle/>
                    <a:p>
                      <a:r>
                        <a:rPr lang="en-US" b="1" dirty="0"/>
                        <a:t>Blame or Shame Others to Deflect Your Guilt: </a:t>
                      </a:r>
                      <a:r>
                        <a:rPr lang="en-US" b="0" dirty="0"/>
                        <a:t>not being able to tolerate being exposed of a wrongdoing; instead, placing blame on others</a:t>
                      </a:r>
                      <a:endParaRPr lang="en-US" b="1" dirty="0"/>
                    </a:p>
                  </a:txBody>
                  <a:tcPr/>
                </a:tc>
                <a:extLst>
                  <a:ext uri="{0D108BD9-81ED-4DB2-BD59-A6C34878D82A}">
                    <a16:rowId xmlns:a16="http://schemas.microsoft.com/office/drawing/2014/main" val="3152550248"/>
                  </a:ext>
                </a:extLst>
              </a:tr>
              <a:tr h="370840">
                <a:tc>
                  <a:txBody>
                    <a:bodyPr/>
                    <a:lstStyle/>
                    <a:p>
                      <a:r>
                        <a:rPr lang="en-US" b="1" dirty="0"/>
                        <a:t>Seek False Security: </a:t>
                      </a:r>
                      <a:r>
                        <a:rPr lang="en-US" b="0" dirty="0"/>
                        <a:t>remaining in a relationship in which your dignity is routinely violated</a:t>
                      </a:r>
                      <a:endParaRPr lang="en-US" b="1" dirty="0"/>
                    </a:p>
                  </a:txBody>
                  <a:tcPr/>
                </a:tc>
                <a:tc>
                  <a:txBody>
                    <a:bodyPr/>
                    <a:lstStyle/>
                    <a:p>
                      <a:r>
                        <a:rPr lang="en-US" b="1" dirty="0"/>
                        <a:t>Gossip: </a:t>
                      </a:r>
                      <a:r>
                        <a:rPr lang="en-US" b="0" dirty="0"/>
                        <a:t> talking about others in a negative way in order to connect with others</a:t>
                      </a:r>
                      <a:endParaRPr lang="en-US" b="1" dirty="0"/>
                    </a:p>
                  </a:txBody>
                  <a:tcPr/>
                </a:tc>
                <a:extLst>
                  <a:ext uri="{0D108BD9-81ED-4DB2-BD59-A6C34878D82A}">
                    <a16:rowId xmlns:a16="http://schemas.microsoft.com/office/drawing/2014/main" val="4283319751"/>
                  </a:ext>
                </a:extLst>
              </a:tr>
            </a:tbl>
          </a:graphicData>
        </a:graphic>
      </p:graphicFrame>
    </p:spTree>
    <p:extLst>
      <p:ext uri="{BB962C8B-B14F-4D97-AF65-F5344CB8AC3E}">
        <p14:creationId xmlns:p14="http://schemas.microsoft.com/office/powerpoint/2010/main" val="2007024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Beyond Strategy: Culture</a:t>
            </a:r>
          </a:p>
        </p:txBody>
      </p:sp>
      <p:sp>
        <p:nvSpPr>
          <p:cNvPr id="3" name="Content Placeholder 2"/>
          <p:cNvSpPr>
            <a:spLocks noGrp="1"/>
          </p:cNvSpPr>
          <p:nvPr>
            <p:ph idx="1"/>
          </p:nvPr>
        </p:nvSpPr>
        <p:spPr>
          <a:solidFill>
            <a:schemeClr val="accent6">
              <a:lumMod val="20000"/>
              <a:lumOff val="80000"/>
            </a:schemeClr>
          </a:solidFill>
        </p:spPr>
        <p:txBody>
          <a:bodyPr/>
          <a:lstStyle/>
          <a:p>
            <a:pPr lvl="1"/>
            <a:r>
              <a:rPr lang="en-US" i="1" dirty="0"/>
              <a:t>Without positive culture in a school, equity strategies will underperform.</a:t>
            </a:r>
          </a:p>
          <a:p>
            <a:pPr lvl="1"/>
            <a:r>
              <a:rPr lang="en-US" i="1" dirty="0"/>
              <a:t>Culture and belonging must precede inclusion and engagement strategies.</a:t>
            </a:r>
          </a:p>
          <a:p>
            <a:pPr marL="457200" lvl="1" indent="0">
              <a:buNone/>
            </a:pPr>
            <a:endParaRPr lang="en-US" i="1" dirty="0"/>
          </a:p>
          <a:p>
            <a:pPr marL="457200" lvl="1" indent="0">
              <a:buNone/>
            </a:pPr>
            <a:endParaRPr lang="en-US" i="1" dirty="0"/>
          </a:p>
          <a:p>
            <a:pPr marL="457200" lvl="1" indent="0">
              <a:buNone/>
            </a:pPr>
            <a:r>
              <a:rPr lang="en-US" sz="3200" i="1" dirty="0"/>
              <a:t>Environment = climate + culture</a:t>
            </a:r>
          </a:p>
          <a:p>
            <a:pPr marL="457200" lvl="1" indent="0">
              <a:buNone/>
            </a:pPr>
            <a:r>
              <a:rPr lang="en-US" i="1" u="sng" dirty="0"/>
              <a:t>Climate</a:t>
            </a:r>
            <a:r>
              <a:rPr lang="en-US" i="1" dirty="0"/>
              <a:t> is “the heart and soul” of the environment – do people </a:t>
            </a:r>
            <a:r>
              <a:rPr lang="en-US" i="1" u="sng" dirty="0"/>
              <a:t>feel</a:t>
            </a:r>
            <a:r>
              <a:rPr lang="en-US" i="1" dirty="0"/>
              <a:t> like they belong?</a:t>
            </a:r>
          </a:p>
          <a:p>
            <a:pPr marL="457200" lvl="1" indent="0">
              <a:buNone/>
            </a:pPr>
            <a:r>
              <a:rPr lang="en-US" i="1" u="sng" dirty="0"/>
              <a:t>Culture</a:t>
            </a:r>
            <a:r>
              <a:rPr lang="en-US" i="1" dirty="0"/>
              <a:t> is “the way we </a:t>
            </a:r>
            <a:r>
              <a:rPr lang="en-US" i="1" u="sng" dirty="0"/>
              <a:t>do</a:t>
            </a:r>
            <a:r>
              <a:rPr lang="en-US" i="1" dirty="0"/>
              <a:t> things around here” -  norms, values, beliefs, traditions, and rituals that build up over time</a:t>
            </a:r>
          </a:p>
        </p:txBody>
      </p:sp>
    </p:spTree>
    <p:extLst>
      <p:ext uri="{BB962C8B-B14F-4D97-AF65-F5344CB8AC3E}">
        <p14:creationId xmlns:p14="http://schemas.microsoft.com/office/powerpoint/2010/main" val="20940514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191F9-2FFB-4B24-9138-379422F09937}"/>
              </a:ext>
            </a:extLst>
          </p:cNvPr>
          <p:cNvSpPr>
            <a:spLocks noGrp="1"/>
          </p:cNvSpPr>
          <p:nvPr>
            <p:ph type="title"/>
          </p:nvPr>
        </p:nvSpPr>
        <p:spPr/>
        <p:txBody>
          <a:bodyPr/>
          <a:lstStyle/>
          <a:p>
            <a:r>
              <a:rPr lang="en-US" dirty="0"/>
              <a:t>Deficit Thinking</a:t>
            </a:r>
          </a:p>
        </p:txBody>
      </p:sp>
      <p:sp>
        <p:nvSpPr>
          <p:cNvPr id="3" name="Content Placeholder 2">
            <a:extLst>
              <a:ext uri="{FF2B5EF4-FFF2-40B4-BE49-F238E27FC236}">
                <a16:creationId xmlns:a16="http://schemas.microsoft.com/office/drawing/2014/main" id="{4FA064DD-9DFE-49AD-9FA8-8606FA6DD815}"/>
              </a:ext>
            </a:extLst>
          </p:cNvPr>
          <p:cNvSpPr>
            <a:spLocks noGrp="1"/>
          </p:cNvSpPr>
          <p:nvPr>
            <p:ph idx="1"/>
          </p:nvPr>
        </p:nvSpPr>
        <p:spPr/>
        <p:txBody>
          <a:bodyPr>
            <a:normAutofit fontScale="92500" lnSpcReduction="10000"/>
          </a:bodyPr>
          <a:lstStyle/>
          <a:p>
            <a:r>
              <a:rPr lang="en-US" dirty="0"/>
              <a:t>Deficit Thinking is the notion that students, particularly low income, minority students, fail in school because they have inherent inadequacies that obstruct the learning process</a:t>
            </a:r>
          </a:p>
          <a:p>
            <a:pPr lvl="1"/>
            <a:r>
              <a:rPr lang="en-US" dirty="0"/>
              <a:t>Limited intelligence</a:t>
            </a:r>
          </a:p>
          <a:p>
            <a:pPr lvl="1"/>
            <a:r>
              <a:rPr lang="en-US" dirty="0"/>
              <a:t>Lack of motivation</a:t>
            </a:r>
          </a:p>
          <a:p>
            <a:pPr lvl="1"/>
            <a:r>
              <a:rPr lang="en-US" dirty="0"/>
              <a:t>Inadequate home socialization</a:t>
            </a:r>
          </a:p>
          <a:p>
            <a:r>
              <a:rPr lang="en-US" dirty="0"/>
              <a:t>Deficit Thinking grants educators permission to blame students for their poor performance within a system that sends them countless signals that they do not belong</a:t>
            </a:r>
          </a:p>
          <a:p>
            <a:r>
              <a:rPr lang="en-US" dirty="0"/>
              <a:t>Deficit Thinkers look outward toward the students and not inward toward their own role (and the role of the dominant culture) in these students’ experiences</a:t>
            </a:r>
          </a:p>
        </p:txBody>
      </p:sp>
    </p:spTree>
    <p:extLst>
      <p:ext uri="{BB962C8B-B14F-4D97-AF65-F5344CB8AC3E}">
        <p14:creationId xmlns:p14="http://schemas.microsoft.com/office/powerpoint/2010/main" val="40827380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1FCB4-93B7-43D6-8986-180A89D7907D}"/>
              </a:ext>
            </a:extLst>
          </p:cNvPr>
          <p:cNvSpPr>
            <a:spLocks noGrp="1"/>
          </p:cNvSpPr>
          <p:nvPr>
            <p:ph type="title"/>
          </p:nvPr>
        </p:nvSpPr>
        <p:spPr/>
        <p:txBody>
          <a:bodyPr/>
          <a:lstStyle/>
          <a:p>
            <a:r>
              <a:rPr lang="en-US" dirty="0"/>
              <a:t>Mitigating the Effects of Negative Stereotypes</a:t>
            </a:r>
          </a:p>
        </p:txBody>
      </p:sp>
      <p:sp>
        <p:nvSpPr>
          <p:cNvPr id="3" name="Content Placeholder 2">
            <a:extLst>
              <a:ext uri="{FF2B5EF4-FFF2-40B4-BE49-F238E27FC236}">
                <a16:creationId xmlns:a16="http://schemas.microsoft.com/office/drawing/2014/main" id="{E9D155D8-DF60-455F-A5A1-589B3B5D9AAD}"/>
              </a:ext>
            </a:extLst>
          </p:cNvPr>
          <p:cNvSpPr>
            <a:spLocks noGrp="1"/>
          </p:cNvSpPr>
          <p:nvPr>
            <p:ph idx="1"/>
          </p:nvPr>
        </p:nvSpPr>
        <p:spPr/>
        <p:txBody>
          <a:bodyPr/>
          <a:lstStyle/>
          <a:p>
            <a:r>
              <a:rPr lang="en-US" dirty="0"/>
              <a:t>Normalize belonging uncertainty</a:t>
            </a:r>
          </a:p>
          <a:p>
            <a:r>
              <a:rPr lang="en-US" dirty="0"/>
              <a:t>Routinely share personal stories</a:t>
            </a:r>
          </a:p>
          <a:p>
            <a:r>
              <a:rPr lang="en-US" dirty="0"/>
              <a:t>Continually affirm people</a:t>
            </a:r>
          </a:p>
          <a:p>
            <a:r>
              <a:rPr lang="en-US" dirty="0"/>
              <a:t>Practice perspective taking</a:t>
            </a:r>
          </a:p>
          <a:p>
            <a:r>
              <a:rPr lang="en-US" dirty="0"/>
              <a:t>Help people work together successfully</a:t>
            </a:r>
          </a:p>
          <a:p>
            <a:r>
              <a:rPr lang="en-US" dirty="0"/>
              <a:t>Extend positive greetings at the door</a:t>
            </a:r>
          </a:p>
        </p:txBody>
      </p:sp>
    </p:spTree>
    <p:extLst>
      <p:ext uri="{BB962C8B-B14F-4D97-AF65-F5344CB8AC3E}">
        <p14:creationId xmlns:p14="http://schemas.microsoft.com/office/powerpoint/2010/main" val="4375252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C5FE2-7A04-4174-827C-975B5EB760E7}"/>
              </a:ext>
            </a:extLst>
          </p:cNvPr>
          <p:cNvSpPr>
            <a:spLocks noGrp="1"/>
          </p:cNvSpPr>
          <p:nvPr>
            <p:ph type="title"/>
          </p:nvPr>
        </p:nvSpPr>
        <p:spPr>
          <a:xfrm>
            <a:off x="249383" y="365125"/>
            <a:ext cx="11614066" cy="1325563"/>
          </a:xfrm>
        </p:spPr>
        <p:txBody>
          <a:bodyPr/>
          <a:lstStyle/>
          <a:p>
            <a:pPr algn="ctr"/>
            <a:r>
              <a:rPr lang="en-US" dirty="0"/>
              <a:t>Q: How can we know if a person feels they belong?</a:t>
            </a:r>
          </a:p>
        </p:txBody>
      </p:sp>
      <p:pic>
        <p:nvPicPr>
          <p:cNvPr id="8" name="Content Placeholder 7">
            <a:extLst>
              <a:ext uri="{FF2B5EF4-FFF2-40B4-BE49-F238E27FC236}">
                <a16:creationId xmlns:a16="http://schemas.microsoft.com/office/drawing/2014/main" id="{E0690D35-5771-4C4A-9DEB-35338BE5C57D}"/>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480866" y="1690688"/>
            <a:ext cx="4029637" cy="3982006"/>
          </a:xfrm>
        </p:spPr>
      </p:pic>
      <p:pic>
        <p:nvPicPr>
          <p:cNvPr id="10" name="Content Placeholder 9">
            <a:extLst>
              <a:ext uri="{FF2B5EF4-FFF2-40B4-BE49-F238E27FC236}">
                <a16:creationId xmlns:a16="http://schemas.microsoft.com/office/drawing/2014/main" id="{8E844910-805C-49F9-918C-11C56B33C422}"/>
              </a:ext>
            </a:extLst>
          </p:cNvPr>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6814865" y="1733983"/>
            <a:ext cx="3896269" cy="3781953"/>
          </a:xfrm>
        </p:spPr>
      </p:pic>
      <p:sp>
        <p:nvSpPr>
          <p:cNvPr id="11" name="TextBox 10">
            <a:extLst>
              <a:ext uri="{FF2B5EF4-FFF2-40B4-BE49-F238E27FC236}">
                <a16:creationId xmlns:a16="http://schemas.microsoft.com/office/drawing/2014/main" id="{6DC58AAB-CCFB-49C4-9CB0-64C7A75D244E}"/>
              </a:ext>
            </a:extLst>
          </p:cNvPr>
          <p:cNvSpPr txBox="1"/>
          <p:nvPr/>
        </p:nvSpPr>
        <p:spPr>
          <a:xfrm>
            <a:off x="160318" y="5715989"/>
            <a:ext cx="11792196" cy="1200329"/>
          </a:xfrm>
          <a:prstGeom prst="rect">
            <a:avLst/>
          </a:prstGeom>
          <a:noFill/>
        </p:spPr>
        <p:txBody>
          <a:bodyPr wrap="square" rtlCol="0">
            <a:spAutoFit/>
          </a:bodyPr>
          <a:lstStyle/>
          <a:p>
            <a:pPr algn="ctr"/>
            <a:r>
              <a:rPr lang="en-US" sz="3600" dirty="0"/>
              <a:t>Answer: Ask ourselves another question - Have we honored or violated their dignity?</a:t>
            </a:r>
          </a:p>
        </p:txBody>
      </p:sp>
    </p:spTree>
    <p:extLst>
      <p:ext uri="{BB962C8B-B14F-4D97-AF65-F5344CB8AC3E}">
        <p14:creationId xmlns:p14="http://schemas.microsoft.com/office/powerpoint/2010/main" val="2001021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CBEAA-D2DB-42DA-A96E-98B1CF66C161}"/>
              </a:ext>
            </a:extLst>
          </p:cNvPr>
          <p:cNvSpPr>
            <a:spLocks noGrp="1"/>
          </p:cNvSpPr>
          <p:nvPr>
            <p:ph type="title"/>
          </p:nvPr>
        </p:nvSpPr>
        <p:spPr/>
        <p:txBody>
          <a:bodyPr/>
          <a:lstStyle/>
          <a:p>
            <a:r>
              <a:rPr lang="en-US" dirty="0"/>
              <a:t>Four Diverse Environments</a:t>
            </a:r>
          </a:p>
        </p:txBody>
      </p:sp>
      <p:pic>
        <p:nvPicPr>
          <p:cNvPr id="4" name="Content Placeholder 3">
            <a:extLst>
              <a:ext uri="{FF2B5EF4-FFF2-40B4-BE49-F238E27FC236}">
                <a16:creationId xmlns:a16="http://schemas.microsoft.com/office/drawing/2014/main" id="{6F4229D6-2C60-4842-8FF2-F13CD5D8D881}"/>
              </a:ext>
            </a:extLst>
          </p:cNvPr>
          <p:cNvPicPr>
            <a:picLocks noGrp="1" noChangeAspect="1"/>
          </p:cNvPicPr>
          <p:nvPr>
            <p:ph idx="1"/>
          </p:nvPr>
        </p:nvPicPr>
        <p:blipFill>
          <a:blip r:embed="rId3"/>
          <a:stretch>
            <a:fillRect/>
          </a:stretch>
        </p:blipFill>
        <p:spPr>
          <a:xfrm>
            <a:off x="3471496" y="1976949"/>
            <a:ext cx="5249008" cy="4048690"/>
          </a:xfrm>
          <a:prstGeom prst="rect">
            <a:avLst/>
          </a:prstGeom>
        </p:spPr>
      </p:pic>
    </p:spTree>
    <p:extLst>
      <p:ext uri="{BB962C8B-B14F-4D97-AF65-F5344CB8AC3E}">
        <p14:creationId xmlns:p14="http://schemas.microsoft.com/office/powerpoint/2010/main" val="321491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3FBA7-FB99-4FDA-A623-A8CDB5135924}"/>
              </a:ext>
            </a:extLst>
          </p:cNvPr>
          <p:cNvSpPr>
            <a:spLocks noGrp="1"/>
          </p:cNvSpPr>
          <p:nvPr>
            <p:ph type="title"/>
          </p:nvPr>
        </p:nvSpPr>
        <p:spPr/>
        <p:txBody>
          <a:bodyPr/>
          <a:lstStyle/>
          <a:p>
            <a:r>
              <a:rPr lang="en-US" dirty="0"/>
              <a:t>Excluded</a:t>
            </a:r>
          </a:p>
        </p:txBody>
      </p:sp>
      <p:sp>
        <p:nvSpPr>
          <p:cNvPr id="3" name="Content Placeholder 2">
            <a:extLst>
              <a:ext uri="{FF2B5EF4-FFF2-40B4-BE49-F238E27FC236}">
                <a16:creationId xmlns:a16="http://schemas.microsoft.com/office/drawing/2014/main" id="{11D8AEBE-469E-49F3-8E9C-256817D6D825}"/>
              </a:ext>
            </a:extLst>
          </p:cNvPr>
          <p:cNvSpPr>
            <a:spLocks noGrp="1"/>
          </p:cNvSpPr>
          <p:nvPr>
            <p:ph sz="half" idx="1"/>
          </p:nvPr>
        </p:nvSpPr>
        <p:spPr>
          <a:xfrm>
            <a:off x="838200" y="2154153"/>
            <a:ext cx="5181600" cy="4022809"/>
          </a:xfrm>
        </p:spPr>
        <p:txBody>
          <a:bodyPr/>
          <a:lstStyle/>
          <a:p>
            <a:pPr marL="0" indent="0">
              <a:buNone/>
            </a:pPr>
            <a:r>
              <a:rPr lang="en-US" dirty="0"/>
              <a:t>People are </a:t>
            </a:r>
            <a:r>
              <a:rPr lang="en-US" i="1" dirty="0"/>
              <a:t>outside of the culture,</a:t>
            </a:r>
            <a:r>
              <a:rPr lang="en-US" dirty="0"/>
              <a:t> denied access because they are unable to meet the membership standards of belonging</a:t>
            </a:r>
            <a:r>
              <a:rPr lang="en-US" i="1" dirty="0"/>
              <a:t> </a:t>
            </a:r>
          </a:p>
          <a:p>
            <a:pPr marL="0" indent="0">
              <a:buNone/>
            </a:pPr>
            <a:endParaRPr lang="en-US" i="1" dirty="0"/>
          </a:p>
          <a:p>
            <a:pPr marL="0" indent="0">
              <a:buNone/>
            </a:pPr>
            <a:endParaRPr lang="en-US" i="1" dirty="0"/>
          </a:p>
        </p:txBody>
      </p:sp>
      <p:pic>
        <p:nvPicPr>
          <p:cNvPr id="6" name="Content Placeholder 5">
            <a:extLst>
              <a:ext uri="{FF2B5EF4-FFF2-40B4-BE49-F238E27FC236}">
                <a16:creationId xmlns:a16="http://schemas.microsoft.com/office/drawing/2014/main" id="{62022EB3-97DF-4330-82B0-4450DE5FF70D}"/>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836830" y="2154154"/>
            <a:ext cx="5686086" cy="4157746"/>
          </a:xfrm>
        </p:spPr>
      </p:pic>
    </p:spTree>
    <p:extLst>
      <p:ext uri="{BB962C8B-B14F-4D97-AF65-F5344CB8AC3E}">
        <p14:creationId xmlns:p14="http://schemas.microsoft.com/office/powerpoint/2010/main" val="22244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5D8EC-9014-4875-A10E-AAC34633C422}"/>
              </a:ext>
            </a:extLst>
          </p:cNvPr>
          <p:cNvSpPr>
            <a:spLocks noGrp="1"/>
          </p:cNvSpPr>
          <p:nvPr>
            <p:ph type="title"/>
          </p:nvPr>
        </p:nvSpPr>
        <p:spPr/>
        <p:txBody>
          <a:bodyPr/>
          <a:lstStyle/>
          <a:p>
            <a:r>
              <a:rPr lang="en-US" dirty="0"/>
              <a:t>Segregated</a:t>
            </a:r>
          </a:p>
        </p:txBody>
      </p:sp>
      <p:sp>
        <p:nvSpPr>
          <p:cNvPr id="3" name="Content Placeholder 2">
            <a:extLst>
              <a:ext uri="{FF2B5EF4-FFF2-40B4-BE49-F238E27FC236}">
                <a16:creationId xmlns:a16="http://schemas.microsoft.com/office/drawing/2014/main" id="{53839241-3D97-44C5-85A8-0D3DBCE52300}"/>
              </a:ext>
            </a:extLst>
          </p:cNvPr>
          <p:cNvSpPr>
            <a:spLocks noGrp="1"/>
          </p:cNvSpPr>
          <p:nvPr>
            <p:ph sz="half" idx="1"/>
          </p:nvPr>
        </p:nvSpPr>
        <p:spPr/>
        <p:txBody>
          <a:bodyPr/>
          <a:lstStyle/>
          <a:p>
            <a:pPr marL="0" indent="0">
              <a:buNone/>
            </a:pPr>
            <a:r>
              <a:rPr lang="en-US" dirty="0"/>
              <a:t>People are </a:t>
            </a:r>
            <a:r>
              <a:rPr lang="en-US" i="1" dirty="0"/>
              <a:t>in a subordinate culture, </a:t>
            </a:r>
            <a:r>
              <a:rPr lang="en-US" dirty="0"/>
              <a:t>separated from the mainstream culture, where they experience a sense of belonging but disproportionately low access</a:t>
            </a:r>
          </a:p>
          <a:p>
            <a:pPr marL="0" indent="0">
              <a:buNone/>
            </a:pPr>
            <a:endParaRPr lang="en-US" i="1" dirty="0"/>
          </a:p>
        </p:txBody>
      </p:sp>
      <p:pic>
        <p:nvPicPr>
          <p:cNvPr id="6" name="Content Placeholder 5">
            <a:extLst>
              <a:ext uri="{FF2B5EF4-FFF2-40B4-BE49-F238E27FC236}">
                <a16:creationId xmlns:a16="http://schemas.microsoft.com/office/drawing/2014/main" id="{356345CD-A060-4900-82D6-457FE6C83D3D}"/>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519202" y="1825625"/>
            <a:ext cx="5672798" cy="4695392"/>
          </a:xfrm>
        </p:spPr>
      </p:pic>
    </p:spTree>
    <p:extLst>
      <p:ext uri="{BB962C8B-B14F-4D97-AF65-F5344CB8AC3E}">
        <p14:creationId xmlns:p14="http://schemas.microsoft.com/office/powerpoint/2010/main" val="1297247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45A2F-582C-4BFD-8E75-45E8E012BBB6}"/>
              </a:ext>
            </a:extLst>
          </p:cNvPr>
          <p:cNvSpPr>
            <a:spLocks noGrp="1"/>
          </p:cNvSpPr>
          <p:nvPr>
            <p:ph type="title"/>
          </p:nvPr>
        </p:nvSpPr>
        <p:spPr/>
        <p:txBody>
          <a:bodyPr/>
          <a:lstStyle/>
          <a:p>
            <a:r>
              <a:rPr lang="en-US" dirty="0"/>
              <a:t>Integrated</a:t>
            </a:r>
          </a:p>
        </p:txBody>
      </p:sp>
      <p:sp>
        <p:nvSpPr>
          <p:cNvPr id="3" name="Content Placeholder 2">
            <a:extLst>
              <a:ext uri="{FF2B5EF4-FFF2-40B4-BE49-F238E27FC236}">
                <a16:creationId xmlns:a16="http://schemas.microsoft.com/office/drawing/2014/main" id="{01BD7702-EE73-40F5-8134-8C02D3217376}"/>
              </a:ext>
            </a:extLst>
          </p:cNvPr>
          <p:cNvSpPr>
            <a:spLocks noGrp="1"/>
          </p:cNvSpPr>
          <p:nvPr>
            <p:ph sz="half" idx="1"/>
          </p:nvPr>
        </p:nvSpPr>
        <p:spPr/>
        <p:txBody>
          <a:bodyPr/>
          <a:lstStyle/>
          <a:p>
            <a:pPr marL="0" indent="0">
              <a:buNone/>
            </a:pPr>
            <a:r>
              <a:rPr lang="en-US" dirty="0"/>
              <a:t>People are </a:t>
            </a:r>
            <a:r>
              <a:rPr lang="en-US" i="1" dirty="0"/>
              <a:t>in the dominant culture, </a:t>
            </a:r>
            <a:r>
              <a:rPr lang="en-US" dirty="0"/>
              <a:t>having access but belonging remains conditional, based on the degree to which people are able to achieve and conform to academic and social standards of the dominant culture</a:t>
            </a:r>
          </a:p>
        </p:txBody>
      </p:sp>
      <p:pic>
        <p:nvPicPr>
          <p:cNvPr id="6" name="Content Placeholder 5">
            <a:extLst>
              <a:ext uri="{FF2B5EF4-FFF2-40B4-BE49-F238E27FC236}">
                <a16:creationId xmlns:a16="http://schemas.microsoft.com/office/drawing/2014/main" id="{209E03DB-057D-433D-AAA4-4285FF3FEA19}"/>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910705" y="1580209"/>
            <a:ext cx="5894594" cy="4476208"/>
          </a:xfrm>
        </p:spPr>
      </p:pic>
    </p:spTree>
    <p:extLst>
      <p:ext uri="{BB962C8B-B14F-4D97-AF65-F5344CB8AC3E}">
        <p14:creationId xmlns:p14="http://schemas.microsoft.com/office/powerpoint/2010/main" val="125428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17DABF7-5FB7-4233-B03A-921F28626F0E}"/>
              </a:ext>
            </a:extLst>
          </p:cNvPr>
          <p:cNvSpPr>
            <a:spLocks noGrp="1"/>
          </p:cNvSpPr>
          <p:nvPr>
            <p:ph type="title"/>
          </p:nvPr>
        </p:nvSpPr>
        <p:spPr/>
        <p:txBody>
          <a:bodyPr/>
          <a:lstStyle/>
          <a:p>
            <a:r>
              <a:rPr lang="en-US" dirty="0"/>
              <a:t>Included</a:t>
            </a:r>
          </a:p>
        </p:txBody>
      </p:sp>
      <p:sp>
        <p:nvSpPr>
          <p:cNvPr id="5" name="Content Placeholder 4">
            <a:extLst>
              <a:ext uri="{FF2B5EF4-FFF2-40B4-BE49-F238E27FC236}">
                <a16:creationId xmlns:a16="http://schemas.microsoft.com/office/drawing/2014/main" id="{2BB5C989-087A-4748-8D16-B2AB087B2A82}"/>
              </a:ext>
            </a:extLst>
          </p:cNvPr>
          <p:cNvSpPr>
            <a:spLocks noGrp="1"/>
          </p:cNvSpPr>
          <p:nvPr>
            <p:ph sz="half" idx="1"/>
          </p:nvPr>
        </p:nvSpPr>
        <p:spPr/>
        <p:txBody>
          <a:bodyPr/>
          <a:lstStyle/>
          <a:p>
            <a:pPr marL="0" indent="0">
              <a:buNone/>
            </a:pPr>
            <a:r>
              <a:rPr lang="en-US" dirty="0"/>
              <a:t>People are </a:t>
            </a:r>
            <a:r>
              <a:rPr lang="en-US" i="1" dirty="0"/>
              <a:t>of the culture, </a:t>
            </a:r>
            <a:r>
              <a:rPr lang="en-US" dirty="0"/>
              <a:t>co-creating and experiencing access and belonging through a process of systemic and cultural transformation</a:t>
            </a:r>
          </a:p>
          <a:p>
            <a:pPr marL="0" indent="0">
              <a:buNone/>
            </a:pPr>
            <a:endParaRPr lang="en-US" dirty="0"/>
          </a:p>
          <a:p>
            <a:pPr marL="0" indent="0">
              <a:buNone/>
            </a:pPr>
            <a:endParaRPr lang="en-US" i="1" dirty="0"/>
          </a:p>
        </p:txBody>
      </p:sp>
      <p:pic>
        <p:nvPicPr>
          <p:cNvPr id="8" name="Content Placeholder 7">
            <a:extLst>
              <a:ext uri="{FF2B5EF4-FFF2-40B4-BE49-F238E27FC236}">
                <a16:creationId xmlns:a16="http://schemas.microsoft.com/office/drawing/2014/main" id="{6DAC1EE4-7BA0-4492-90BA-5A83391C7FEA}"/>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680366" y="1307272"/>
            <a:ext cx="5181600" cy="3369237"/>
          </a:xfrm>
        </p:spPr>
      </p:pic>
      <p:pic>
        <p:nvPicPr>
          <p:cNvPr id="9" name="Content Placeholder 7">
            <a:extLst>
              <a:ext uri="{FF2B5EF4-FFF2-40B4-BE49-F238E27FC236}">
                <a16:creationId xmlns:a16="http://schemas.microsoft.com/office/drawing/2014/main" id="{7263424B-A79A-4D68-9D8C-AC9BDD2A768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35559" y="-719010"/>
            <a:ext cx="9642322" cy="6269738"/>
          </a:xfrm>
          <a:prstGeom prst="rect">
            <a:avLst/>
          </a:prstGeom>
        </p:spPr>
      </p:pic>
    </p:spTree>
    <p:extLst>
      <p:ext uri="{BB962C8B-B14F-4D97-AF65-F5344CB8AC3E}">
        <p14:creationId xmlns:p14="http://schemas.microsoft.com/office/powerpoint/2010/main" val="2240565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08E0F-6228-4E48-8ECA-2380421B06DA}"/>
              </a:ext>
            </a:extLst>
          </p:cNvPr>
          <p:cNvSpPr>
            <a:spLocks noGrp="1"/>
          </p:cNvSpPr>
          <p:nvPr>
            <p:ph type="title"/>
          </p:nvPr>
        </p:nvSpPr>
        <p:spPr/>
        <p:txBody>
          <a:bodyPr>
            <a:normAutofit fontScale="90000"/>
          </a:bodyPr>
          <a:lstStyle/>
          <a:p>
            <a:r>
              <a:rPr lang="en-US" dirty="0"/>
              <a:t>American Association of Colleges and Universities (AACU) – Inclusive Excellence Scorecard</a:t>
            </a:r>
            <a:br>
              <a:rPr lang="en-US" dirty="0"/>
            </a:br>
            <a:endParaRPr lang="en-US" dirty="0"/>
          </a:p>
        </p:txBody>
      </p:sp>
      <p:sp>
        <p:nvSpPr>
          <p:cNvPr id="3" name="Content Placeholder 2">
            <a:extLst>
              <a:ext uri="{FF2B5EF4-FFF2-40B4-BE49-F238E27FC236}">
                <a16:creationId xmlns:a16="http://schemas.microsoft.com/office/drawing/2014/main" id="{BDEA6A4D-8FD4-46C3-80EA-345F2B8B32D3}"/>
              </a:ext>
            </a:extLst>
          </p:cNvPr>
          <p:cNvSpPr>
            <a:spLocks noGrp="1"/>
          </p:cNvSpPr>
          <p:nvPr>
            <p:ph sz="half" idx="1"/>
          </p:nvPr>
        </p:nvSpPr>
        <p:spPr>
          <a:solidFill>
            <a:schemeClr val="accent6">
              <a:lumMod val="20000"/>
              <a:lumOff val="80000"/>
            </a:schemeClr>
          </a:solidFill>
        </p:spPr>
        <p:txBody>
          <a:bodyPr>
            <a:normAutofit fontScale="92500" lnSpcReduction="20000"/>
          </a:bodyPr>
          <a:lstStyle/>
          <a:p>
            <a:pPr marL="457200" lvl="1" indent="0">
              <a:buNone/>
            </a:pPr>
            <a:r>
              <a:rPr lang="en-US" b="1" dirty="0"/>
              <a:t>FOUR ELEMENTS OF FOCUS</a:t>
            </a:r>
          </a:p>
          <a:p>
            <a:pPr marL="457200" lvl="1" indent="0">
              <a:buNone/>
            </a:pPr>
            <a:endParaRPr lang="en-US" dirty="0"/>
          </a:p>
          <a:p>
            <a:pPr marL="914400" lvl="1" indent="-457200">
              <a:buAutoNum type="arabicPeriod"/>
            </a:pPr>
            <a:r>
              <a:rPr lang="en-US" dirty="0"/>
              <a:t>A focus on student intellectual and social development</a:t>
            </a:r>
          </a:p>
          <a:p>
            <a:pPr marL="914400" lvl="1" indent="-457200">
              <a:buAutoNum type="arabicPeriod"/>
            </a:pPr>
            <a:r>
              <a:rPr lang="en-US" dirty="0"/>
              <a:t>A purposeful development and utilization of organizational resources to enhance student learning </a:t>
            </a:r>
          </a:p>
          <a:p>
            <a:pPr marL="914400" lvl="1" indent="-457200">
              <a:buAutoNum type="arabicPeriod"/>
            </a:pPr>
            <a:r>
              <a:rPr lang="en-US" dirty="0"/>
              <a:t>Attention to the cultural differences learners bring to the educational experience that enhance the enterprise</a:t>
            </a:r>
          </a:p>
          <a:p>
            <a:pPr marL="914400" lvl="1" indent="-457200">
              <a:buAutoNum type="arabicPeriod"/>
            </a:pPr>
            <a:r>
              <a:rPr lang="en-US" dirty="0"/>
              <a:t>A welcoming community that engages all of its diversity in service of student and organizational learning</a:t>
            </a:r>
          </a:p>
          <a:p>
            <a:endParaRPr lang="en-US" dirty="0"/>
          </a:p>
        </p:txBody>
      </p:sp>
      <p:sp>
        <p:nvSpPr>
          <p:cNvPr id="4" name="Content Placeholder 3">
            <a:extLst>
              <a:ext uri="{FF2B5EF4-FFF2-40B4-BE49-F238E27FC236}">
                <a16:creationId xmlns:a16="http://schemas.microsoft.com/office/drawing/2014/main" id="{E766E8CC-48AE-451C-8AC1-D5BF6873A785}"/>
              </a:ext>
            </a:extLst>
          </p:cNvPr>
          <p:cNvSpPr>
            <a:spLocks noGrp="1"/>
          </p:cNvSpPr>
          <p:nvPr>
            <p:ph sz="half" idx="2"/>
          </p:nvPr>
        </p:nvSpPr>
        <p:spPr>
          <a:solidFill>
            <a:schemeClr val="accent6">
              <a:lumMod val="20000"/>
              <a:lumOff val="80000"/>
            </a:schemeClr>
          </a:solidFill>
        </p:spPr>
        <p:txBody>
          <a:bodyPr>
            <a:normAutofit fontScale="92500" lnSpcReduction="20000"/>
          </a:bodyPr>
          <a:lstStyle/>
          <a:p>
            <a:pPr marL="0" indent="0">
              <a:buNone/>
            </a:pPr>
            <a:r>
              <a:rPr lang="en-US" sz="2400" b="1" dirty="0"/>
              <a:t>FOUR CATEGORIES FOR SCORING</a:t>
            </a:r>
          </a:p>
          <a:p>
            <a:pPr marL="0" indent="0">
              <a:buNone/>
            </a:pPr>
            <a:endParaRPr lang="en-US" sz="2400" b="1" dirty="0"/>
          </a:p>
          <a:p>
            <a:pPr marL="514350" indent="-514350">
              <a:buAutoNum type="arabicPeriod"/>
            </a:pPr>
            <a:r>
              <a:rPr lang="en-US" sz="2400" dirty="0"/>
              <a:t>Access and Equity</a:t>
            </a:r>
          </a:p>
          <a:p>
            <a:pPr marL="514350" indent="-514350">
              <a:buAutoNum type="arabicPeriod"/>
            </a:pPr>
            <a:r>
              <a:rPr lang="en-US" sz="2400" dirty="0"/>
              <a:t>Diversity in the formal and informal curriculum</a:t>
            </a:r>
          </a:p>
          <a:p>
            <a:pPr marL="514350" indent="-514350">
              <a:buAutoNum type="arabicPeriod"/>
            </a:pPr>
            <a:r>
              <a:rPr lang="en-US" sz="2400" dirty="0"/>
              <a:t>Campus climate</a:t>
            </a:r>
          </a:p>
          <a:p>
            <a:pPr marL="514350" indent="-514350">
              <a:buAutoNum type="arabicPeriod"/>
            </a:pPr>
            <a:r>
              <a:rPr lang="en-US" sz="2400" dirty="0"/>
              <a:t>Student learning and development</a:t>
            </a:r>
          </a:p>
        </p:txBody>
      </p:sp>
    </p:spTree>
    <p:extLst>
      <p:ext uri="{BB962C8B-B14F-4D97-AF65-F5344CB8AC3E}">
        <p14:creationId xmlns:p14="http://schemas.microsoft.com/office/powerpoint/2010/main" val="191438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2389E28-A65E-426D-B478-F1932829511C}"/>
              </a:ext>
            </a:extLst>
          </p:cNvPr>
          <p:cNvSpPr>
            <a:spLocks noGrp="1"/>
          </p:cNvSpPr>
          <p:nvPr>
            <p:ph type="title"/>
          </p:nvPr>
        </p:nvSpPr>
        <p:spPr/>
        <p:txBody>
          <a:bodyPr/>
          <a:lstStyle/>
          <a:p>
            <a:r>
              <a:rPr lang="en-US" dirty="0"/>
              <a:t>Chapter 5</a:t>
            </a:r>
            <a:br>
              <a:rPr lang="en-US" dirty="0"/>
            </a:br>
            <a:r>
              <a:rPr lang="en-US" dirty="0"/>
              <a:t>Beyond Respect: Dignity</a:t>
            </a:r>
          </a:p>
        </p:txBody>
      </p:sp>
      <p:sp>
        <p:nvSpPr>
          <p:cNvPr id="6" name="Content Placeholder 5">
            <a:extLst>
              <a:ext uri="{FF2B5EF4-FFF2-40B4-BE49-F238E27FC236}">
                <a16:creationId xmlns:a16="http://schemas.microsoft.com/office/drawing/2014/main" id="{2E1CE7C4-DF74-455A-8033-4F5153E90D49}"/>
              </a:ext>
            </a:extLst>
          </p:cNvPr>
          <p:cNvSpPr>
            <a:spLocks noGrp="1"/>
          </p:cNvSpPr>
          <p:nvPr>
            <p:ph idx="1"/>
          </p:nvPr>
        </p:nvSpPr>
        <p:spPr>
          <a:solidFill>
            <a:schemeClr val="accent6">
              <a:lumMod val="20000"/>
              <a:lumOff val="80000"/>
            </a:schemeClr>
          </a:solidFill>
        </p:spPr>
        <p:txBody>
          <a:bodyPr>
            <a:normAutofit/>
          </a:bodyPr>
          <a:lstStyle/>
          <a:p>
            <a:r>
              <a:rPr lang="en-US" dirty="0"/>
              <a:t>Dignity is not the same as respect. </a:t>
            </a:r>
          </a:p>
          <a:p>
            <a:r>
              <a:rPr lang="en-US" dirty="0"/>
              <a:t>Dignity: the innate, </a:t>
            </a:r>
            <a:r>
              <a:rPr lang="en-US" i="1" dirty="0"/>
              <a:t>equal worth </a:t>
            </a:r>
            <a:r>
              <a:rPr lang="en-US" dirty="0"/>
              <a:t>of each human being simply because that person is human</a:t>
            </a:r>
          </a:p>
          <a:p>
            <a:r>
              <a:rPr lang="en-US" dirty="0"/>
              <a:t>We are born with it but we aren’t born with an understanding of how recognize, reclaim, or extend it to others</a:t>
            </a:r>
          </a:p>
          <a:p>
            <a:r>
              <a:rPr lang="en-US" dirty="0"/>
              <a:t>Donna Hicks: “an internal state of peace that comes with the recognition and acceptance of the value and </a:t>
            </a:r>
            <a:r>
              <a:rPr lang="en-US" i="1" dirty="0"/>
              <a:t>vulnerability</a:t>
            </a:r>
            <a:r>
              <a:rPr lang="en-US" dirty="0"/>
              <a:t> of all living things”</a:t>
            </a:r>
          </a:p>
          <a:p>
            <a:pPr marL="0" indent="0">
              <a:buNone/>
            </a:pPr>
            <a:endParaRPr lang="en-US" dirty="0"/>
          </a:p>
        </p:txBody>
      </p:sp>
    </p:spTree>
    <p:extLst>
      <p:ext uri="{BB962C8B-B14F-4D97-AF65-F5344CB8AC3E}">
        <p14:creationId xmlns:p14="http://schemas.microsoft.com/office/powerpoint/2010/main" val="31647168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25819</TotalTime>
  <Words>2136</Words>
  <Application>Microsoft Office PowerPoint</Application>
  <PresentationFormat>Widescreen</PresentationFormat>
  <Paragraphs>306</Paragraphs>
  <Slides>22</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Wingdings</vt:lpstr>
      <vt:lpstr>Office Theme</vt:lpstr>
      <vt:lpstr>Review Chapter 4 Beyond Strategy: Culture</vt:lpstr>
      <vt:lpstr>Beyond Strategy: Culture</vt:lpstr>
      <vt:lpstr>Four Diverse Environments</vt:lpstr>
      <vt:lpstr>Excluded</vt:lpstr>
      <vt:lpstr>Segregated</vt:lpstr>
      <vt:lpstr>Integrated</vt:lpstr>
      <vt:lpstr>Included</vt:lpstr>
      <vt:lpstr>American Association of Colleges and Universities (AACU) – Inclusive Excellence Scorecard </vt:lpstr>
      <vt:lpstr>Chapter 5 Beyond Respect: Dignity</vt:lpstr>
      <vt:lpstr>Indicators of Belonging – 4 States of Being</vt:lpstr>
      <vt:lpstr>How can we know if a person feels they belong?</vt:lpstr>
      <vt:lpstr>Hicks’s 10 Essential Elements of Dignity</vt:lpstr>
      <vt:lpstr>Chapter 6: Recognize Distortions of Dignity</vt:lpstr>
      <vt:lpstr>Cultures That Honor or Violate Dignity</vt:lpstr>
      <vt:lpstr>Cultures That Honor or Violate Dignity</vt:lpstr>
      <vt:lpstr>Cultures That Honor or Violate Dignity</vt:lpstr>
      <vt:lpstr>Cultures That Honor or Violate Dignity</vt:lpstr>
      <vt:lpstr>We are wired to violate dignity</vt:lpstr>
      <vt:lpstr>Hicks’s Temptations to Violate Elements of Dignity</vt:lpstr>
      <vt:lpstr>Deficit Thinking</vt:lpstr>
      <vt:lpstr>Mitigating the Effects of Negative Stereotypes</vt:lpstr>
      <vt:lpstr>Q: How can we know if a person feels they belong?</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Preschool Promise Contracting</dc:title>
  <dc:creator>Rene Brandon</dc:creator>
  <cp:lastModifiedBy>Vicki Risner</cp:lastModifiedBy>
  <cp:revision>402</cp:revision>
  <dcterms:created xsi:type="dcterms:W3CDTF">2019-04-25T16:15:44Z</dcterms:created>
  <dcterms:modified xsi:type="dcterms:W3CDTF">2021-07-14T17:07:37Z</dcterms:modified>
</cp:coreProperties>
</file>