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66" r:id="rId13"/>
    <p:sldId id="267" r:id="rId14"/>
    <p:sldId id="268" r:id="rId15"/>
    <p:sldId id="270" r:id="rId16"/>
    <p:sldId id="29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7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43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0CCBC-ECB8-44C2-8BD3-6F2E1DEDE79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1C146-4CAB-4C2C-8741-2293BE795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83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2341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04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92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014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37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561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78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3787009"/>
          </a:xfrm>
        </p:spPr>
        <p:txBody>
          <a:bodyPr/>
          <a:lstStyle/>
          <a:p>
            <a:r>
              <a:rPr lang="en-US" dirty="0"/>
              <a:t>Dignity is the foundation  - the only foundation – upon which to build schools that work for every student.</a:t>
            </a:r>
          </a:p>
          <a:p>
            <a:endParaRPr lang="en-US" dirty="0"/>
          </a:p>
          <a:p>
            <a:r>
              <a:rPr lang="en-US" dirty="0"/>
              <a:t>When we show up everyday  OPEN, LISTENING, SHOWING EMPATHY AND PATIENCE,</a:t>
            </a:r>
          </a:p>
          <a:p>
            <a:r>
              <a:rPr lang="en-US" dirty="0"/>
              <a:t>Then students feel AFFIRMED, VALIDATED, ACCEPTED AND TREATED FAIRLY.</a:t>
            </a:r>
          </a:p>
          <a:p>
            <a:endParaRPr lang="en-US" dirty="0"/>
          </a:p>
          <a:p>
            <a:r>
              <a:rPr lang="en-US" dirty="0"/>
              <a:t>In action, this looks like:</a:t>
            </a:r>
          </a:p>
          <a:p>
            <a:r>
              <a:rPr lang="en-US" dirty="0"/>
              <a:t>BUILDING PARTNERSHIPS AND COMMUNITY</a:t>
            </a:r>
          </a:p>
          <a:p>
            <a:r>
              <a:rPr lang="en-US" dirty="0"/>
              <a:t>REPAIRING HARM AND RESTORE RELATIONSHIPS</a:t>
            </a:r>
          </a:p>
          <a:p>
            <a:r>
              <a:rPr lang="en-US" dirty="0"/>
              <a:t>AFFIRMING DIFFERENCES AND UNIQUENESS</a:t>
            </a:r>
          </a:p>
          <a:p>
            <a:r>
              <a:rPr lang="en-US"/>
              <a:t>PRESUMING </a:t>
            </a:r>
            <a:r>
              <a:rPr lang="en-US" dirty="0"/>
              <a:t>COMPETENCE AND POSITIVE INTENT</a:t>
            </a:r>
          </a:p>
          <a:p>
            <a:endParaRPr lang="en-US" dirty="0"/>
          </a:p>
          <a:p>
            <a:r>
              <a:rPr lang="en-US" dirty="0"/>
              <a:t>What hinders our ability to see and honor dignity are:</a:t>
            </a:r>
          </a:p>
          <a:p>
            <a:r>
              <a:rPr lang="en-US" dirty="0"/>
              <a:t>The distortions of JUDGEMENT, DENIAL, APATHY, INTOLERANCE</a:t>
            </a:r>
          </a:p>
          <a:p>
            <a:r>
              <a:rPr lang="en-US" dirty="0"/>
              <a:t>The indicators of Othering: otherized, mistreated, dismissed, marginalized</a:t>
            </a:r>
          </a:p>
          <a:p>
            <a:r>
              <a:rPr lang="en-US" dirty="0"/>
              <a:t>These violate dignity because they DEGRADE DIFFERENCES, PRESUME INCOMPETENCE, BLAME AND SHAME, OR DOMINATE</a:t>
            </a:r>
          </a:p>
          <a:p>
            <a:endParaRPr lang="en-US" dirty="0"/>
          </a:p>
          <a:p>
            <a:r>
              <a:rPr lang="en-US" dirty="0"/>
              <a:t>The good news: honoring dignity is free. </a:t>
            </a:r>
            <a:r>
              <a:rPr lang="en-US" dirty="0">
                <a:sym typeface="Wingdings" panose="05000000000000000000" pitchFamily="2" charset="2"/>
              </a:rPr>
              <a:t>It’s a culture shift. Circling back to the beginning: the culture is the strategy.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C6EBD9-92F6-47C8-8553-B022E16B22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39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52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73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93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05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Imposter Syndrome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506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5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92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B1C146-4CAB-4C2C-8741-2293BE795F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86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EA01B-BA7C-4C1D-98BB-1824D1D91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21C344-DC7E-4459-8A5B-4BF488DFDA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4238F-17CF-45D2-8AAD-0A37D5961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52427-6076-4752-B8FA-A889BB4EE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A6D87-276D-446B-AEAE-14C8CDC86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48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62A2C-E8F1-4116-88A9-5B66E6027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75F8EC-ADFE-437E-ACA9-2912047B5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2B19E-5FC0-4FA0-A360-7A1F78A3D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C8F65-0666-4BFF-9374-946532E00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1F1E7-0050-4414-A2E2-C0402286E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1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EBB4CA-35AA-42BC-9693-1F6C4F8C2F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02CBD9-AB1B-4E8D-B531-A9748EE9D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ABC09-A084-4383-BF4F-240DC7AF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9BC60-90BE-4C28-859F-03B42BD35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2C8CE-30C7-477E-9693-3A3FFF2BA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8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FD056-6FDE-4E04-8AAD-D7EE47D1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26A3E-48FE-4DC8-8112-4F648223C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9A4B4-8AAD-4A80-B451-CF7796EF2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AC025-AA63-4A93-8548-813EE06E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803E6-CC49-48C7-AB68-0065E2BA9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91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C4E5E-C8AC-4ABC-B8F9-D92648425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88A1A-C297-430B-B687-181553E7C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53B84-E213-48BC-8A62-F57C16B79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AAA07-4769-40DB-A480-D06120FC7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26310-C924-4801-80DD-3D9652AA6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30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1E9FD1-697D-4FA6-9E42-5FC0E08A4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71D17E-D53F-41FA-BE3A-BD4815864A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A817B-82B2-49BC-A66E-11DB6E5260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35B49-9BB6-48FD-8AE9-5A098FB12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339C1-5C2C-4B6A-9EE8-E93F9C2BA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8CA77-0A79-4435-A597-89CB624B9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0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3B83-0E96-4EA0-8658-7FFEB6CD6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63F88-C9C9-4FDE-AB29-9D6201AC5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69E634-75CE-4DEF-B285-64AD03A31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91A5AC-2640-42CE-BDBA-2006523CE8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1692ED-2CBA-41FD-B78D-0AAD89166D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2D5CAE-27C4-4BE6-A56A-D0FEBE361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7B1451-792E-40DF-B4B3-E19E0BE4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A18012-094F-42DE-BA5E-4E0F591E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946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CB8F-7D39-42E9-8699-D2AA7B723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32BC3C-EF78-44D0-9CBB-0B9FFBD06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B7852E-03A9-4D46-BCCB-A940DCDEA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47228C-A109-4756-8AB3-965988BBD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12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08A90-2187-41A4-8CE3-1D8E5BF26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0A8F7A-D1B0-4267-8208-A3212093E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AD89E9-C9DE-462E-A318-7552BE53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3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7D0B-88E0-4BF6-8B7B-710C9A6FA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AE2B8-6001-4791-80D3-09A69E93C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B7A2F-2396-45A4-A20E-FB66EF53F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FBB13-1D2C-42B0-92DF-8FC028AE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8D21E-BDE6-4253-A2EA-85FF8C3FE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87AB7-B9DD-4483-8449-9B4ECFFE0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50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D8D55-AFF1-45BD-8C6C-D6F137BA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D733C6-0FF9-4E21-9720-B64EA85908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E02B30-1C97-4A66-812B-1E02D4731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6AB2FA-D6D5-4CDD-9D07-7C01890A5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197E4D-CF7B-4C23-853A-1F38357E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AD8D7F-8453-4D65-9C72-26EB9E92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37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75E104-EC28-44D3-8C89-F9139C5AB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6AAA8-66E4-44A4-AD73-EFE50D591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6425-B996-4EC2-B2E6-678FD63C1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FAB2D-CF6A-44F3-BF4D-C52D78AB6C18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B439C-97FF-4626-8F24-7EC9C1CD3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3972A-980C-4DAC-9298-EA50E8ACC2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F4B2-D8FF-4B48-95F7-9060653C1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27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7B68C-CFDB-4D7D-95D3-9A1B4716D9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Belonging through a Culture of Dignity: Keys to Successful Equity Implementation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1229B-A1C0-491D-B0AF-DDBC38FEFB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7: Developing Dispositions of Dignity</a:t>
            </a:r>
          </a:p>
        </p:txBody>
      </p:sp>
    </p:spTree>
    <p:extLst>
      <p:ext uri="{BB962C8B-B14F-4D97-AF65-F5344CB8AC3E}">
        <p14:creationId xmlns:p14="http://schemas.microsoft.com/office/powerpoint/2010/main" val="773926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5D892-4218-4F4F-886D-7C0854A6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Cultivating Worthiness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2FD11-0C94-4784-9DAF-2DE526425A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Dignity is innate but difficult for us to see in ourselves</a:t>
            </a:r>
          </a:p>
          <a:p>
            <a:r>
              <a:rPr lang="en-US" dirty="0"/>
              <a:t>Dignity Distorters get in the way by distorting our self image</a:t>
            </a:r>
          </a:p>
          <a:p>
            <a:pPr lvl="1"/>
            <a:r>
              <a:rPr lang="en-US" dirty="0"/>
              <a:t>Apathy</a:t>
            </a:r>
          </a:p>
          <a:p>
            <a:pPr lvl="1"/>
            <a:r>
              <a:rPr lang="en-US" dirty="0"/>
              <a:t>Judgement</a:t>
            </a:r>
          </a:p>
          <a:p>
            <a:pPr lvl="1"/>
            <a:r>
              <a:rPr lang="en-US" dirty="0"/>
              <a:t>Intolerance</a:t>
            </a:r>
          </a:p>
          <a:p>
            <a:pPr lvl="1"/>
            <a:r>
              <a:rPr lang="en-US" dirty="0"/>
              <a:t>Denial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AB5150-12B3-4A69-9E86-8AA4F731E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To engage in life with a sense of worthiness, we must </a:t>
            </a:r>
            <a:r>
              <a:rPr lang="en-US" u="sng" dirty="0"/>
              <a:t>let go of</a:t>
            </a:r>
            <a:r>
              <a:rPr lang="en-US" dirty="0"/>
              <a:t> those distorters and </a:t>
            </a:r>
            <a:r>
              <a:rPr lang="en-US" u="sng" dirty="0"/>
              <a:t>embrace</a:t>
            </a:r>
            <a:r>
              <a:rPr lang="en-US" dirty="0"/>
              <a:t> Dispositions of Dignity</a:t>
            </a:r>
          </a:p>
          <a:p>
            <a:pPr lvl="1"/>
            <a:r>
              <a:rPr lang="en-US" dirty="0"/>
              <a:t>Empathy</a:t>
            </a:r>
          </a:p>
          <a:p>
            <a:pPr lvl="1"/>
            <a:r>
              <a:rPr lang="en-US" dirty="0"/>
              <a:t>Patience</a:t>
            </a:r>
          </a:p>
          <a:p>
            <a:pPr lvl="1"/>
            <a:r>
              <a:rPr lang="en-US" dirty="0"/>
              <a:t>Openness</a:t>
            </a:r>
          </a:p>
          <a:p>
            <a:pPr lvl="1"/>
            <a:r>
              <a:rPr lang="en-US" dirty="0"/>
              <a:t>Listening</a:t>
            </a:r>
          </a:p>
        </p:txBody>
      </p:sp>
    </p:spTree>
    <p:extLst>
      <p:ext uri="{BB962C8B-B14F-4D97-AF65-F5344CB8AC3E}">
        <p14:creationId xmlns:p14="http://schemas.microsoft.com/office/powerpoint/2010/main" val="4598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80FC9-6EB9-4313-B22E-2317D1ABA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Correcting Dignity Distorters and Nurturing Dignity Dispositions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47ACDC-C116-4114-A3B3-9402BA727D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015435"/>
              </p:ext>
            </p:extLst>
          </p:nvPr>
        </p:nvGraphicFramePr>
        <p:xfrm>
          <a:off x="838200" y="1825625"/>
          <a:ext cx="10515600" cy="3876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3190719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462709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4230796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71429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 Correct This Distorter: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Let Go Of…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Embrace…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Nurture Dignity Disposition: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453647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r>
                        <a:rPr lang="en-US" dirty="0"/>
                        <a:t>APATHY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you are “supposed to”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makes you come alive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en-US" dirty="0"/>
                        <a:t>EMPATHY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5028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Rationalizing in your head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Listening to your heart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385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Numbness to pain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Self-determination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034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Thinking you are alone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Feeling connected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7911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Blaming Others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Owning feelings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4956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Busy-ness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Reflection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4511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Mindlessness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Mindfulness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389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Productivity as self-worth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Play as self-care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00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861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80FC9-6EB9-4313-B22E-2317D1ABA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Correcting Dignity Distorters and Nurturing Dignity Dispositions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47ACDC-C116-4114-A3B3-9402BA727D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363721"/>
              </p:ext>
            </p:extLst>
          </p:nvPr>
        </p:nvGraphicFramePr>
        <p:xfrm>
          <a:off x="838200" y="1825625"/>
          <a:ext cx="10515600" cy="4150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3190719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462709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4230796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71429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 Correct This Distorter: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 Go Of…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Embrace…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Nurture Dignity Disposition: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453647"/>
                  </a:ext>
                </a:extLst>
              </a:tr>
              <a:tr h="370840">
                <a:tc rowSpan="8">
                  <a:txBody>
                    <a:bodyPr/>
                    <a:lstStyle/>
                    <a:p>
                      <a:r>
                        <a:rPr lang="en-US" dirty="0"/>
                        <a:t>JUDGMENT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need to 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Trust</a:t>
                      </a: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r>
                        <a:rPr lang="en-US" dirty="0"/>
                        <a:t>OPENNESS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5028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Perfectionism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Self-compassion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385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What people think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Authenticity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034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Comparison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Creativity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7911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Guilt and shame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Forgiveness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4956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Fear of the unknown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Adventure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4511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Being cool, watching from the sidelines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Singing, laughing, and dancing like nobody’s watching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389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Feedback triggers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Feedback is a gift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003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7436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80FC9-6EB9-4313-B22E-2317D1ABA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Correcting Dignity Distorters and Nurturing Dignity Dispositions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47ACDC-C116-4114-A3B3-9402BA727D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390118"/>
              </p:ext>
            </p:extLst>
          </p:nvPr>
        </p:nvGraphicFramePr>
        <p:xfrm>
          <a:off x="838200" y="1825625"/>
          <a:ext cx="10515600" cy="3032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3190719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462709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4230796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71429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 Correct This Distorter: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 Go Of…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Embrace…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Nurture Dignity Disposition: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453647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dirty="0"/>
                        <a:t>INTOLERANCE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need for immediacy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beauty of the journey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dirty="0"/>
                        <a:t>PATIENCE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5028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for certainty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Faith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385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Anxiety as a normalized lifestyle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Stillness and calmness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034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Scarcity mindset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Gratitude Attitude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7911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Productivity as self-worth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Rest and relaxation as self-care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495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11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80FC9-6EB9-4313-B22E-2317D1ABA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Correcting Dignity Distorters and Nurturing Dignity Dispositions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47ACDC-C116-4114-A3B3-9402BA727D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056450"/>
              </p:ext>
            </p:extLst>
          </p:nvPr>
        </p:nvGraphicFramePr>
        <p:xfrm>
          <a:off x="838200" y="1825625"/>
          <a:ext cx="10515600" cy="3235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13190719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4627093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84230796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714293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 Correct This Distorter: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Let Go Of…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Embrace…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 Nurture Dignity Disposition: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453647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r>
                        <a:rPr lang="en-US" dirty="0"/>
                        <a:t>DENIAL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Self-doubt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Self-affirmations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en-US" dirty="0"/>
                        <a:t>LISTENING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5028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Past regrets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Creating future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3852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Silent reflection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034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Distractions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Focus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79119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Needing to be understood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Seeking to understand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4956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need to be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Self-validation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45116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need to be noticed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Self-appreciation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389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79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6B672-278E-40B6-9EA0-C27A0314A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Triggers That Close Us Off to Feedback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ACA49E-168C-4298-905D-6E5CD19CFA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9534535"/>
              </p:ext>
            </p:extLst>
          </p:nvPr>
        </p:nvGraphicFramePr>
        <p:xfrm>
          <a:off x="838200" y="1825625"/>
          <a:ext cx="10515600" cy="27432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02002710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5646235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Truth Triggers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Feedback that we rationalize as uninformed, ill-informed, under-informed, or simply not 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321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Relationship Triggers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Feedback that we discount or reject because of the giver’s character, competence, or credibility, as well as our connection with them and perceptions of their intentions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942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Identity Triggers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Feedback that we reject because it conflicts with our sense of self and identity (the story we tell ourselves about who we are)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572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311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E0690D35-5771-4C4A-9DEB-35338BE5C57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3" y="820348"/>
            <a:ext cx="5357644" cy="5294316"/>
          </a:xfrm>
        </p:spPr>
      </p:pic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8E844910-805C-49F9-918C-11C56B33C42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943" y="971121"/>
            <a:ext cx="5468114" cy="5307678"/>
          </a:xfrm>
        </p:spPr>
      </p:pic>
    </p:spTree>
    <p:extLst>
      <p:ext uri="{BB962C8B-B14F-4D97-AF65-F5344CB8AC3E}">
        <p14:creationId xmlns:p14="http://schemas.microsoft.com/office/powerpoint/2010/main" val="2001021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A6EB0-2063-4C90-B426-A58558414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In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B7D33-B891-41CA-A728-7180DF21843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/>
              <a:t>Pick one of the following core dispositions that represents the biggest opportunity for your own personal growth: </a:t>
            </a:r>
          </a:p>
          <a:p>
            <a:r>
              <a:rPr lang="en-US" dirty="0"/>
              <a:t>Empathy</a:t>
            </a:r>
          </a:p>
          <a:p>
            <a:r>
              <a:rPr lang="en-US" dirty="0"/>
              <a:t>Patience</a:t>
            </a:r>
          </a:p>
          <a:p>
            <a:r>
              <a:rPr lang="en-US" dirty="0"/>
              <a:t>Openness </a:t>
            </a:r>
          </a:p>
          <a:p>
            <a:r>
              <a:rPr lang="en-US" dirty="0"/>
              <a:t>Listening</a:t>
            </a:r>
          </a:p>
          <a:p>
            <a:pPr marL="0" indent="0">
              <a:buNone/>
            </a:pPr>
            <a:r>
              <a:rPr lang="en-US" dirty="0"/>
              <a:t>Which disposition did you choose and why? </a:t>
            </a:r>
          </a:p>
        </p:txBody>
      </p:sp>
    </p:spTree>
    <p:extLst>
      <p:ext uri="{BB962C8B-B14F-4D97-AF65-F5344CB8AC3E}">
        <p14:creationId xmlns:p14="http://schemas.microsoft.com/office/powerpoint/2010/main" val="2868642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1E982-3014-4553-BBEB-D209DDD5D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Courage to Be Uncomfortable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453C9-5905-49A1-9D46-236B0E645D22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It takes courage to develop the personal dispositions that honor dignity: the courage to confront, challenge, and change ourselves.</a:t>
            </a:r>
          </a:p>
          <a:p>
            <a:r>
              <a:rPr lang="en-US" dirty="0"/>
              <a:t>The process of change should involve disequilibrium, discomfort, and struggle, </a:t>
            </a:r>
            <a:r>
              <a:rPr lang="en-US" u="sng" dirty="0"/>
              <a:t>followed by growth</a:t>
            </a:r>
            <a:r>
              <a:rPr lang="en-US" dirty="0"/>
              <a:t>.</a:t>
            </a:r>
          </a:p>
          <a:p>
            <a:r>
              <a:rPr lang="en-US" dirty="0"/>
              <a:t>Nothing extraordinary happens while we remain in our comfort zone!</a:t>
            </a:r>
          </a:p>
        </p:txBody>
      </p:sp>
    </p:spTree>
    <p:extLst>
      <p:ext uri="{BB962C8B-B14F-4D97-AF65-F5344CB8AC3E}">
        <p14:creationId xmlns:p14="http://schemas.microsoft.com/office/powerpoint/2010/main" val="3955656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DFBA4-9734-4A56-B9F9-028D345D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Co-create Brave Space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B16C2-C7EC-4221-B088-54DDB818E82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Brave Space is an environment within which we acknowledge the unavoidable risk, struggle, and discomfort that accompanies authentic engagement with the concepts of dignity and belonging </a:t>
            </a:r>
          </a:p>
          <a:p>
            <a:r>
              <a:rPr lang="en-US" dirty="0"/>
              <a:t>Requires us to confront our participation in systems of othering and humiliation</a:t>
            </a:r>
          </a:p>
          <a:p>
            <a:r>
              <a:rPr lang="en-US" dirty="0"/>
              <a:t>Builds on the idea of ‘safe space’ but does not promote the illusion of a risk-free environment </a:t>
            </a:r>
          </a:p>
          <a:p>
            <a:r>
              <a:rPr lang="en-US" dirty="0"/>
              <a:t>Rejects comfort and safety as defining elements</a:t>
            </a:r>
          </a:p>
          <a:p>
            <a:r>
              <a:rPr lang="en-US" dirty="0"/>
              <a:t>Elevates the notion of courage</a:t>
            </a:r>
          </a:p>
        </p:txBody>
      </p:sp>
    </p:spTree>
    <p:extLst>
      <p:ext uri="{BB962C8B-B14F-4D97-AF65-F5344CB8AC3E}">
        <p14:creationId xmlns:p14="http://schemas.microsoft.com/office/powerpoint/2010/main" val="1669166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07B2E-2FE0-4957-A3AA-835DA8F2D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Brave Space Conditions and Guidelines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8E094CE-D58B-48EA-8B53-75D4CC714B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008749"/>
              </p:ext>
            </p:extLst>
          </p:nvPr>
        </p:nvGraphicFramePr>
        <p:xfrm>
          <a:off x="838200" y="2341992"/>
          <a:ext cx="10515600" cy="1854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855720">
                  <a:extLst>
                    <a:ext uri="{9D8B030D-6E8A-4147-A177-3AD203B41FA5}">
                      <a16:colId xmlns:a16="http://schemas.microsoft.com/office/drawing/2014/main" val="2813323359"/>
                    </a:ext>
                  </a:extLst>
                </a:gridCol>
                <a:gridCol w="6659880">
                  <a:extLst>
                    <a:ext uri="{9D8B030D-6E8A-4147-A177-3AD203B41FA5}">
                      <a16:colId xmlns:a16="http://schemas.microsoft.com/office/drawing/2014/main" val="23772194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Brave Space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Sample Brave Space  Guidelines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767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Empathy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Try on new perspectives. Stories shared here stay here.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543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Patience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Slow down to prepare to go far.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9798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Openness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Take some risks and practice vulnerability. Keep an open mind.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573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Listening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Listen to understand not to respond.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575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221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21D9B-2167-4F3E-B7BA-9775CCD0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Dignity Journey Starts Within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FDA4B-54FD-4F3E-906D-EDEE273DAC0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We can’t honor the dignity of others until we learn to honor the dignity in ourselves</a:t>
            </a:r>
          </a:p>
          <a:p>
            <a:r>
              <a:rPr lang="en-US" dirty="0"/>
              <a:t>The extreme fragility of the human ego leads people to question whether or not they are ‘enough’ and most importantly, whether they are worthy to accord themselves dignity</a:t>
            </a:r>
          </a:p>
          <a:p>
            <a:r>
              <a:rPr lang="en-US" dirty="0"/>
              <a:t>When we can’t see dignity in ourselves, we fear to see it in others</a:t>
            </a:r>
          </a:p>
          <a:p>
            <a:r>
              <a:rPr lang="en-US" dirty="0"/>
              <a:t>Primitive fear gives rise to envy; We feel we must defend ourselves </a:t>
            </a:r>
          </a:p>
          <a:p>
            <a:r>
              <a:rPr lang="en-US" dirty="0"/>
              <a:t>We engage in actions that seek to strip dignity from others </a:t>
            </a:r>
          </a:p>
          <a:p>
            <a:r>
              <a:rPr lang="en-US" dirty="0"/>
              <a:t>We compare ourselves to others, magnify their flaws = false dignity</a:t>
            </a:r>
          </a:p>
        </p:txBody>
      </p:sp>
    </p:spTree>
    <p:extLst>
      <p:ext uri="{BB962C8B-B14F-4D97-AF65-F5344CB8AC3E}">
        <p14:creationId xmlns:p14="http://schemas.microsoft.com/office/powerpoint/2010/main" val="106392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79784-436D-4E95-8706-4AB0162A3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False Dignity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96391-C78B-487A-8B47-D64EA06F986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/>
              <a:t>Inflated sense of value</a:t>
            </a:r>
          </a:p>
          <a:p>
            <a:r>
              <a:rPr lang="en-US" dirty="0"/>
              <a:t>Artificial substitute for self-worth only exists relative to others’ “faults” and “lesser” status or identity</a:t>
            </a:r>
          </a:p>
          <a:p>
            <a:r>
              <a:rPr lang="en-US" dirty="0"/>
              <a:t>Simplest forms: petty gossip, bullying to make oneself feel superior</a:t>
            </a:r>
          </a:p>
          <a:p>
            <a:r>
              <a:rPr lang="en-US" dirty="0"/>
              <a:t>At its worst: the processes and conditions that cultivate group-based marginality and inequality throughout our world</a:t>
            </a:r>
          </a:p>
          <a:p>
            <a:pPr lvl="1"/>
            <a:r>
              <a:rPr lang="en-US" dirty="0"/>
              <a:t>Racism</a:t>
            </a:r>
          </a:p>
          <a:p>
            <a:pPr lvl="1"/>
            <a:r>
              <a:rPr lang="en-US" dirty="0"/>
              <a:t>Sexism</a:t>
            </a:r>
          </a:p>
          <a:p>
            <a:pPr lvl="1"/>
            <a:r>
              <a:rPr lang="en-US" dirty="0"/>
              <a:t>Homophobia</a:t>
            </a:r>
          </a:p>
          <a:p>
            <a:pPr lvl="1"/>
            <a:r>
              <a:rPr lang="en-US" dirty="0"/>
              <a:t>Anti-Semitism</a:t>
            </a:r>
          </a:p>
          <a:p>
            <a:pPr lvl="1"/>
            <a:r>
              <a:rPr lang="en-US" dirty="0"/>
              <a:t>Islamophobia</a:t>
            </a:r>
          </a:p>
        </p:txBody>
      </p:sp>
    </p:spTree>
    <p:extLst>
      <p:ext uri="{BB962C8B-B14F-4D97-AF65-F5344CB8AC3E}">
        <p14:creationId xmlns:p14="http://schemas.microsoft.com/office/powerpoint/2010/main" val="3625582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DF3B0-53EE-4EFA-A2CC-398C43C7E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“We don’t have time to focus on ourselves and personal growth….there’s work to do”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DF857-7C36-46DE-B689-8F7A7DA40B5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We can’t give what we don’t have</a:t>
            </a:r>
          </a:p>
          <a:p>
            <a:r>
              <a:rPr lang="en-US" dirty="0"/>
              <a:t>This truth has been shared for thousands of years:</a:t>
            </a:r>
          </a:p>
          <a:p>
            <a:pPr lvl="1"/>
            <a:r>
              <a:rPr lang="en-US" dirty="0"/>
              <a:t>Namaste/Hindu Greeting – ‘the divine in me bows to the divine in you’</a:t>
            </a:r>
          </a:p>
          <a:p>
            <a:pPr lvl="1"/>
            <a:r>
              <a:rPr lang="en-US" dirty="0"/>
              <a:t>Christianity – ‘love thy neighbor as thyself’</a:t>
            </a:r>
          </a:p>
          <a:p>
            <a:pPr lvl="1"/>
            <a:r>
              <a:rPr lang="en-US" dirty="0"/>
              <a:t>Islamic hadith – “Take advantage of five before five:</a:t>
            </a:r>
          </a:p>
          <a:p>
            <a:pPr lvl="2"/>
            <a:r>
              <a:rPr lang="en-US" dirty="0"/>
              <a:t>Your youth before your old age</a:t>
            </a:r>
          </a:p>
          <a:p>
            <a:pPr lvl="2"/>
            <a:r>
              <a:rPr lang="en-US" dirty="0"/>
              <a:t>Your health before your illness</a:t>
            </a:r>
          </a:p>
          <a:p>
            <a:pPr lvl="2"/>
            <a:r>
              <a:rPr lang="en-US" dirty="0"/>
              <a:t>Your riches before your poverty</a:t>
            </a:r>
          </a:p>
          <a:p>
            <a:pPr lvl="2"/>
            <a:r>
              <a:rPr lang="en-US" dirty="0"/>
              <a:t>Your free time before your work</a:t>
            </a:r>
          </a:p>
          <a:p>
            <a:pPr lvl="2"/>
            <a:r>
              <a:rPr lang="en-US" dirty="0"/>
              <a:t>Your life before your death”</a:t>
            </a:r>
          </a:p>
          <a:p>
            <a:pPr lvl="1"/>
            <a:r>
              <a:rPr lang="en-US" dirty="0"/>
              <a:t>Mahatma Gandhi – “Be the change you wish to see in the world”</a:t>
            </a:r>
          </a:p>
        </p:txBody>
      </p:sp>
    </p:spTree>
    <p:extLst>
      <p:ext uri="{BB962C8B-B14F-4D97-AF65-F5344CB8AC3E}">
        <p14:creationId xmlns:p14="http://schemas.microsoft.com/office/powerpoint/2010/main" val="3546394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DC0B1-3FA0-4D71-B4D8-62E766488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Dignity Violations Also Start From Within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E96CC-E743-45E0-805E-9774282EC2A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/>
              <a:t>Many of us can be insecure about showing up in professional and social settings as our authentic selves</a:t>
            </a:r>
          </a:p>
          <a:p>
            <a:r>
              <a:rPr lang="en-US" dirty="0"/>
              <a:t>Will we be valuable enough to others?</a:t>
            </a:r>
          </a:p>
          <a:p>
            <a:r>
              <a:rPr lang="en-US" dirty="0"/>
              <a:t>If we perceive we are inadequate, we can try to be someone we are not</a:t>
            </a:r>
          </a:p>
          <a:p>
            <a:pPr lvl="1"/>
            <a:r>
              <a:rPr lang="en-US" dirty="0"/>
              <a:t>Violates our own dignity and the dignity of others in the process</a:t>
            </a:r>
          </a:p>
          <a:p>
            <a:pPr lvl="1"/>
            <a:r>
              <a:rPr lang="en-US" dirty="0"/>
              <a:t>Violating our own dignity prevents us from recognizing dignity in others</a:t>
            </a:r>
          </a:p>
          <a:p>
            <a:pPr lvl="1"/>
            <a:r>
              <a:rPr lang="en-US" dirty="0"/>
              <a:t>“I can’t even see myself, how do you expect me to see you?”</a:t>
            </a:r>
          </a:p>
        </p:txBody>
      </p:sp>
    </p:spTree>
    <p:extLst>
      <p:ext uri="{BB962C8B-B14F-4D97-AF65-F5344CB8AC3E}">
        <p14:creationId xmlns:p14="http://schemas.microsoft.com/office/powerpoint/2010/main" val="34920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1155</Words>
  <Application>Microsoft Office PowerPoint</Application>
  <PresentationFormat>Widescreen</PresentationFormat>
  <Paragraphs>203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Belonging through a Culture of Dignity: Keys to Successful Equity Implementation</vt:lpstr>
      <vt:lpstr>Check In Question</vt:lpstr>
      <vt:lpstr>The Courage to Be Uncomfortable</vt:lpstr>
      <vt:lpstr>Co-create Brave Space</vt:lpstr>
      <vt:lpstr>Brave Space Conditions and Guidelines</vt:lpstr>
      <vt:lpstr>The Dignity Journey Starts Within</vt:lpstr>
      <vt:lpstr>False Dignity</vt:lpstr>
      <vt:lpstr>“We don’t have time to focus on ourselves and personal growth….there’s work to do”</vt:lpstr>
      <vt:lpstr>Dignity Violations Also Start From Within</vt:lpstr>
      <vt:lpstr>Cultivating Worthiness</vt:lpstr>
      <vt:lpstr>Correcting Dignity Distorters and Nurturing Dignity Dispositions</vt:lpstr>
      <vt:lpstr>Correcting Dignity Distorters and Nurturing Dignity Dispositions</vt:lpstr>
      <vt:lpstr>Correcting Dignity Distorters and Nurturing Dignity Dispositions</vt:lpstr>
      <vt:lpstr>Correcting Dignity Distorters and Nurturing Dignity Dispositions</vt:lpstr>
      <vt:lpstr>Triggers That Close Us Off to Feedback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Belonging through a Culture of Dignity: Keys to Successful Equity Implementation</dc:title>
  <dc:creator>Rene Brandon</dc:creator>
  <cp:lastModifiedBy>Vicki Risner</cp:lastModifiedBy>
  <cp:revision>41</cp:revision>
  <dcterms:created xsi:type="dcterms:W3CDTF">2021-07-21T22:35:36Z</dcterms:created>
  <dcterms:modified xsi:type="dcterms:W3CDTF">2021-07-28T18:50:44Z</dcterms:modified>
</cp:coreProperties>
</file>