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78" r:id="rId2"/>
    <p:sldId id="256" r:id="rId3"/>
    <p:sldId id="273" r:id="rId4"/>
    <p:sldId id="276" r:id="rId5"/>
    <p:sldId id="277" r:id="rId6"/>
    <p:sldId id="267" r:id="rId7"/>
    <p:sldId id="274" r:id="rId8"/>
    <p:sldId id="275" r:id="rId9"/>
    <p:sldId id="263" r:id="rId10"/>
    <p:sldId id="259" r:id="rId11"/>
    <p:sldId id="257" r:id="rId12"/>
    <p:sldId id="258" r:id="rId13"/>
    <p:sldId id="260" r:id="rId14"/>
    <p:sldId id="268" r:id="rId15"/>
    <p:sldId id="269" r:id="rId16"/>
    <p:sldId id="270" r:id="rId17"/>
    <p:sldId id="271" r:id="rId18"/>
    <p:sldId id="27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8" autoAdjust="0"/>
    <p:restoredTop sz="94660"/>
  </p:normalViewPr>
  <p:slideViewPr>
    <p:cSldViewPr snapToGrid="0">
      <p:cViewPr varScale="1">
        <p:scale>
          <a:sx n="99" d="100"/>
          <a:sy n="99"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6/16/2021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6/16/2021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6/16/2021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6/16/2021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2">
                    <a:lumMod val="7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6/16/2021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6/16/2021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6/16/2021</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6/16/2021</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6/16/2021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6/16/2021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6/16/2021</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6/16/2021</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75000"/>
              <a:lumOff val="2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75000"/>
              <a:lumOff val="2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75000"/>
              <a:lumOff val="2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cid:887F0F7E-609F-462B-A9FC-2EEEC713D639" TargetMode="External"/><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9.xml"/><Relationship Id="rId6" Type="http://schemas.openxmlformats.org/officeDocument/2006/relationships/image" Target="cid:D5887827-E458-41A5-9130-D2CF935675E1" TargetMode="External"/><Relationship Id="rId5" Type="http://schemas.openxmlformats.org/officeDocument/2006/relationships/image" Target="../media/image3.jpeg"/><Relationship Id="rId4" Type="http://schemas.openxmlformats.org/officeDocument/2006/relationships/image" Target="cid:24DC5F50-F4A1-420C-B667-E47E2E1906F5"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CD4C5-A873-486A-9744-66AF45A5E98E}"/>
              </a:ext>
            </a:extLst>
          </p:cNvPr>
          <p:cNvSpPr>
            <a:spLocks noGrp="1"/>
          </p:cNvSpPr>
          <p:nvPr>
            <p:ph type="title"/>
          </p:nvPr>
        </p:nvSpPr>
        <p:spPr/>
        <p:txBody>
          <a:bodyPr>
            <a:normAutofit/>
          </a:bodyPr>
          <a:lstStyle/>
          <a:p>
            <a:pPr algn="ctr"/>
            <a:r>
              <a:rPr lang="en-US" sz="4000" dirty="0"/>
              <a:t>Chelsea is moving back  to Florida!</a:t>
            </a:r>
          </a:p>
        </p:txBody>
      </p:sp>
      <p:sp>
        <p:nvSpPr>
          <p:cNvPr id="4" name="Text Placeholder 3">
            <a:extLst>
              <a:ext uri="{FF2B5EF4-FFF2-40B4-BE49-F238E27FC236}">
                <a16:creationId xmlns:a16="http://schemas.microsoft.com/office/drawing/2014/main" id="{E2E9709B-A754-47D6-A9AB-7FE44F100262}"/>
              </a:ext>
            </a:extLst>
          </p:cNvPr>
          <p:cNvSpPr>
            <a:spLocks noGrp="1"/>
          </p:cNvSpPr>
          <p:nvPr>
            <p:ph type="body" sz="half" idx="2"/>
          </p:nvPr>
        </p:nvSpPr>
        <p:spPr/>
        <p:txBody>
          <a:bodyPr>
            <a:normAutofit/>
          </a:bodyPr>
          <a:lstStyle/>
          <a:p>
            <a:endParaRPr lang="en-US" sz="1800" dirty="0"/>
          </a:p>
          <a:p>
            <a:pPr algn="ctr"/>
            <a:r>
              <a:rPr lang="en-US" sz="1800" dirty="0"/>
              <a:t>Thank you for all of your creativity, enthusiasm, and get it done attitude!  </a:t>
            </a:r>
          </a:p>
          <a:p>
            <a:pPr algn="ctr"/>
            <a:endParaRPr lang="en-US" sz="1800" dirty="0"/>
          </a:p>
          <a:p>
            <a:pPr algn="ctr">
              <a:spcBef>
                <a:spcPts val="0"/>
              </a:spcBef>
            </a:pPr>
            <a:r>
              <a:rPr lang="en-US" sz="1800" dirty="0"/>
              <a:t>Southern Oregon </a:t>
            </a:r>
          </a:p>
          <a:p>
            <a:pPr algn="ctr">
              <a:spcBef>
                <a:spcPts val="0"/>
              </a:spcBef>
            </a:pPr>
            <a:r>
              <a:rPr lang="en-US" sz="1800" dirty="0"/>
              <a:t>will miss you!</a:t>
            </a:r>
          </a:p>
        </p:txBody>
      </p:sp>
      <p:pic>
        <p:nvPicPr>
          <p:cNvPr id="16" name="Picture Placeholder 15">
            <a:extLst>
              <a:ext uri="{FF2B5EF4-FFF2-40B4-BE49-F238E27FC236}">
                <a16:creationId xmlns:a16="http://schemas.microsoft.com/office/drawing/2014/main" id="{EE342DF0-EDBF-4927-B90A-0FB0AB9451F4}"/>
              </a:ext>
            </a:extLst>
          </p:cNvPr>
          <p:cNvPicPr>
            <a:picLocks noGrp="1" noChangeAspect="1"/>
          </p:cNvPicPr>
          <p:nvPr>
            <p:ph type="pic" idx="1"/>
          </p:nvPr>
        </p:nvPicPr>
        <p:blipFill>
          <a:blip r:embed="rId2"/>
          <a:srcRect t="6208" b="6208"/>
          <a:stretch>
            <a:fillRect/>
          </a:stretch>
        </p:blipFill>
        <p:spPr>
          <a:xfrm>
            <a:off x="7684981" y="695200"/>
            <a:ext cx="3270884" cy="2148668"/>
          </a:xfrm>
        </p:spPr>
      </p:pic>
      <p:sp>
        <p:nvSpPr>
          <p:cNvPr id="17" name="Rectangle 2">
            <a:extLst>
              <a:ext uri="{FF2B5EF4-FFF2-40B4-BE49-F238E27FC236}">
                <a16:creationId xmlns:a16="http://schemas.microsoft.com/office/drawing/2014/main" id="{BC779EBB-920C-48E5-8300-54F008661061}"/>
              </a:ext>
            </a:extLst>
          </p:cNvPr>
          <p:cNvSpPr>
            <a:spLocks noChangeArrowheads="1"/>
          </p:cNvSpPr>
          <p:nvPr/>
        </p:nvSpPr>
        <p:spPr bwMode="auto">
          <a:xfrm>
            <a:off x="3699518" y="62653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025" name="24DC5F50-F4A1-420C-B667-E47E2E1906F5" descr="cid:24DC5F50-F4A1-420C-B667-E47E2E1906F5">
            <a:extLst>
              <a:ext uri="{FF2B5EF4-FFF2-40B4-BE49-F238E27FC236}">
                <a16:creationId xmlns:a16="http://schemas.microsoft.com/office/drawing/2014/main" id="{0B77AC8E-3EF0-4B80-9AF5-B05B91CD1069}"/>
              </a:ext>
            </a:extLst>
          </p:cNvPr>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3699518" y="626534"/>
            <a:ext cx="3048000" cy="2286000"/>
          </a:xfrm>
          <a:prstGeom prst="rect">
            <a:avLst/>
          </a:prstGeom>
          <a:noFill/>
          <a:extLst>
            <a:ext uri="{909E8E84-426E-40DD-AFC4-6F175D3DCCD1}">
              <a14:hiddenFill xmlns:a14="http://schemas.microsoft.com/office/drawing/2010/main">
                <a:solidFill>
                  <a:srgbClr val="FFFFFF"/>
                </a:solidFill>
              </a14:hiddenFill>
            </a:ext>
          </a:extLst>
        </p:spPr>
      </p:pic>
      <p:sp>
        <p:nvSpPr>
          <p:cNvPr id="18" name="Rectangle 4">
            <a:extLst>
              <a:ext uri="{FF2B5EF4-FFF2-40B4-BE49-F238E27FC236}">
                <a16:creationId xmlns:a16="http://schemas.microsoft.com/office/drawing/2014/main" id="{EF42B5A4-C978-40A5-B3DA-9D1D0BD7E0AF}"/>
              </a:ext>
            </a:extLst>
          </p:cNvPr>
          <p:cNvSpPr>
            <a:spLocks noChangeArrowheads="1"/>
          </p:cNvSpPr>
          <p:nvPr/>
        </p:nvSpPr>
        <p:spPr bwMode="auto">
          <a:xfrm rot="5400000" flipV="1">
            <a:off x="10793832" y="2779606"/>
            <a:ext cx="5113864" cy="45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1027" name="D5887827-E458-41A5-9130-D2CF935675E1" descr="cid:D5887827-E458-41A5-9130-D2CF935675E1">
            <a:extLst>
              <a:ext uri="{FF2B5EF4-FFF2-40B4-BE49-F238E27FC236}">
                <a16:creationId xmlns:a16="http://schemas.microsoft.com/office/drawing/2014/main" id="{F451FD65-5BD3-4A2D-B01D-2DCCFA22969F}"/>
              </a:ext>
            </a:extLst>
          </p:cNvPr>
          <p:cNvPicPr>
            <a:picLocks noChangeAspect="1" noChangeArrowheads="1"/>
          </p:cNvPicPr>
          <p:nvPr/>
        </p:nvPicPr>
        <p:blipFill>
          <a:blip r:embed="rId5" r:link="rId6">
            <a:extLst>
              <a:ext uri="{28A0092B-C50C-407E-A947-70E740481C1C}">
                <a14:useLocalDpi xmlns:a14="http://schemas.microsoft.com/office/drawing/2010/main" val="0"/>
              </a:ext>
            </a:extLst>
          </a:blip>
          <a:srcRect/>
          <a:stretch>
            <a:fillRect/>
          </a:stretch>
        </p:blipFill>
        <p:spPr bwMode="auto">
          <a:xfrm rot="5400000">
            <a:off x="8439815" y="3501794"/>
            <a:ext cx="3476978" cy="2607744"/>
          </a:xfrm>
          <a:prstGeom prst="rect">
            <a:avLst/>
          </a:prstGeom>
          <a:noFill/>
          <a:extLst>
            <a:ext uri="{909E8E84-426E-40DD-AFC4-6F175D3DCCD1}">
              <a14:hiddenFill xmlns:a14="http://schemas.microsoft.com/office/drawing/2010/main">
                <a:solidFill>
                  <a:srgbClr val="FFFFFF"/>
                </a:solidFill>
              </a14:hiddenFill>
            </a:ext>
          </a:extLst>
        </p:spPr>
      </p:pic>
      <p:sp>
        <p:nvSpPr>
          <p:cNvPr id="19" name="Rectangle 6">
            <a:extLst>
              <a:ext uri="{FF2B5EF4-FFF2-40B4-BE49-F238E27FC236}">
                <a16:creationId xmlns:a16="http://schemas.microsoft.com/office/drawing/2014/main" id="{09C366FF-DF1F-4A49-84F3-EEDA63CA6D68}"/>
              </a:ext>
            </a:extLst>
          </p:cNvPr>
          <p:cNvSpPr>
            <a:spLocks noChangeArrowheads="1"/>
          </p:cNvSpPr>
          <p:nvPr/>
        </p:nvSpPr>
        <p:spPr bwMode="auto">
          <a:xfrm rot="5400000" flipV="1">
            <a:off x="7212863" y="2496806"/>
            <a:ext cx="3589868" cy="45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1029" name="887F0F7E-609F-462B-A9FC-2EEEC713D639" descr="cid:887F0F7E-609F-462B-A9FC-2EEEC713D639">
            <a:extLst>
              <a:ext uri="{FF2B5EF4-FFF2-40B4-BE49-F238E27FC236}">
                <a16:creationId xmlns:a16="http://schemas.microsoft.com/office/drawing/2014/main" id="{82FB93F3-4F76-4934-BD30-02210BC7602B}"/>
              </a:ext>
            </a:extLst>
          </p:cNvPr>
          <p:cNvPicPr>
            <a:picLocks noChangeAspect="1" noChangeArrowheads="1"/>
          </p:cNvPicPr>
          <p:nvPr/>
        </p:nvPicPr>
        <p:blipFill>
          <a:blip r:embed="rId7" r:link="rId8">
            <a:extLst>
              <a:ext uri="{28A0092B-C50C-407E-A947-70E740481C1C}">
                <a14:useLocalDpi xmlns:a14="http://schemas.microsoft.com/office/drawing/2010/main" val="0"/>
              </a:ext>
            </a:extLst>
          </a:blip>
          <a:srcRect/>
          <a:stretch>
            <a:fillRect/>
          </a:stretch>
        </p:blipFill>
        <p:spPr bwMode="auto">
          <a:xfrm rot="5400000">
            <a:off x="4756562" y="3501799"/>
            <a:ext cx="3476978" cy="26077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21817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7F54C-DA25-4B09-AF71-0FC21D99667B}"/>
              </a:ext>
            </a:extLst>
          </p:cNvPr>
          <p:cNvSpPr>
            <a:spLocks noGrp="1"/>
          </p:cNvSpPr>
          <p:nvPr>
            <p:ph type="title"/>
          </p:nvPr>
        </p:nvSpPr>
        <p:spPr/>
        <p:txBody>
          <a:bodyPr/>
          <a:lstStyle/>
          <a:p>
            <a:r>
              <a:rPr lang="en-US" dirty="0"/>
              <a:t>Family Stability Initiatives</a:t>
            </a:r>
          </a:p>
        </p:txBody>
      </p:sp>
      <p:sp>
        <p:nvSpPr>
          <p:cNvPr id="3" name="Content Placeholder 2">
            <a:extLst>
              <a:ext uri="{FF2B5EF4-FFF2-40B4-BE49-F238E27FC236}">
                <a16:creationId xmlns:a16="http://schemas.microsoft.com/office/drawing/2014/main" id="{0B547A29-C048-4155-A3FC-3F8FF1E81C97}"/>
              </a:ext>
            </a:extLst>
          </p:cNvPr>
          <p:cNvSpPr>
            <a:spLocks noGrp="1"/>
          </p:cNvSpPr>
          <p:nvPr>
            <p:ph idx="1"/>
          </p:nvPr>
        </p:nvSpPr>
        <p:spPr/>
        <p:txBody>
          <a:bodyPr>
            <a:normAutofit/>
          </a:bodyPr>
          <a:lstStyle/>
          <a:p>
            <a:r>
              <a:rPr lang="en-US" b="1" dirty="0"/>
              <a:t>Fire Relief Fund</a:t>
            </a:r>
            <a:r>
              <a:rPr lang="en-US" dirty="0"/>
              <a:t> support to families impacted by the wildfires of 2020. 10 partner agencies. 335 families. $211,000</a:t>
            </a:r>
          </a:p>
          <a:p>
            <a:r>
              <a:rPr lang="en-US" b="1" dirty="0"/>
              <a:t>Strengthening Families Protective Factors Framework Training</a:t>
            </a:r>
            <a:r>
              <a:rPr lang="en-US" dirty="0"/>
              <a:t> 160 participants; $1,700</a:t>
            </a:r>
          </a:p>
          <a:p>
            <a:r>
              <a:rPr lang="en-US" b="1" dirty="0"/>
              <a:t>Family Engagement Toolkit </a:t>
            </a:r>
            <a:r>
              <a:rPr lang="en-US" dirty="0"/>
              <a:t> highlights 5 protective factors and what agencies can do to promote them with families. Distributed to over 400 partners.</a:t>
            </a:r>
          </a:p>
          <a:p>
            <a:r>
              <a:rPr lang="en-US" b="1" dirty="0"/>
              <a:t>Contribution to Family Nurturing Center’s Family Needs Screener </a:t>
            </a:r>
            <a:r>
              <a:rPr lang="en-US" dirty="0"/>
              <a:t>for COVID and Fires for over 3,000 families &amp; Respite Care support $154,000</a:t>
            </a:r>
          </a:p>
          <a:p>
            <a:r>
              <a:rPr lang="en-US" b="1" dirty="0"/>
              <a:t>Socially Distanced Play &amp; Learn Groups for Isolated Families </a:t>
            </a:r>
            <a:r>
              <a:rPr lang="en-US" dirty="0"/>
              <a:t> Facilitated play and learn group activities offered in a socially distanced environment focused on peer support and child development. $60,850</a:t>
            </a:r>
          </a:p>
          <a:p>
            <a:endParaRPr lang="en-US" dirty="0"/>
          </a:p>
        </p:txBody>
      </p:sp>
    </p:spTree>
    <p:extLst>
      <p:ext uri="{BB962C8B-B14F-4D97-AF65-F5344CB8AC3E}">
        <p14:creationId xmlns:p14="http://schemas.microsoft.com/office/powerpoint/2010/main" val="4028094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FD1E4-677D-4433-B054-9DEFCEC1D890}"/>
              </a:ext>
            </a:extLst>
          </p:cNvPr>
          <p:cNvSpPr>
            <a:spLocks noGrp="1"/>
          </p:cNvSpPr>
          <p:nvPr>
            <p:ph type="title"/>
          </p:nvPr>
        </p:nvSpPr>
        <p:spPr/>
        <p:txBody>
          <a:bodyPr/>
          <a:lstStyle/>
          <a:p>
            <a:r>
              <a:rPr lang="en-US" dirty="0"/>
              <a:t>Foster Care System</a:t>
            </a:r>
          </a:p>
        </p:txBody>
      </p:sp>
      <p:sp>
        <p:nvSpPr>
          <p:cNvPr id="3" name="Content Placeholder 2">
            <a:extLst>
              <a:ext uri="{FF2B5EF4-FFF2-40B4-BE49-F238E27FC236}">
                <a16:creationId xmlns:a16="http://schemas.microsoft.com/office/drawing/2014/main" id="{9975C66E-E723-410F-B016-8FE1E1BEF5FC}"/>
              </a:ext>
            </a:extLst>
          </p:cNvPr>
          <p:cNvSpPr>
            <a:spLocks noGrp="1"/>
          </p:cNvSpPr>
          <p:nvPr>
            <p:ph idx="1"/>
          </p:nvPr>
        </p:nvSpPr>
        <p:spPr/>
        <p:txBody>
          <a:bodyPr/>
          <a:lstStyle/>
          <a:p>
            <a:r>
              <a:rPr lang="en-US" b="1" dirty="0"/>
              <a:t>Foster Care System Workgroup </a:t>
            </a:r>
            <a:r>
              <a:rPr lang="en-US" dirty="0"/>
              <a:t>developed Summer Activities and Camp list for 2020 and 2021 as well as a foster parent resource page. The group meets to create alignment with initiatives and communication with partners that support foster families including Every Child, DHS, Foster Parent Associations, and CASA.</a:t>
            </a:r>
          </a:p>
          <a:p>
            <a:r>
              <a:rPr lang="en-US" b="1" dirty="0"/>
              <a:t>Every Child Josephine County </a:t>
            </a:r>
            <a:r>
              <a:rPr lang="en-US" dirty="0"/>
              <a:t>- provided food/snacks for families during visits, spring break family kits, resources including beds, car seats and basic necessities to foster families, as needed. $5000</a:t>
            </a:r>
          </a:p>
          <a:p>
            <a:r>
              <a:rPr lang="en-US" b="1" dirty="0"/>
              <a:t>Jackson County Foster Parent Association </a:t>
            </a:r>
            <a:r>
              <a:rPr lang="en-US" dirty="0"/>
              <a:t>- provided equipment and storage for the warehouse as well as incentives for families volunteering in the clothing warehouse. DHS Child Welfare received Target gift cards to provide to foster families to meet emerging needs for new placements, foster parent retention and training participation. $8000</a:t>
            </a:r>
          </a:p>
          <a:p>
            <a:endParaRPr lang="en-US" dirty="0"/>
          </a:p>
        </p:txBody>
      </p:sp>
    </p:spTree>
    <p:extLst>
      <p:ext uri="{BB962C8B-B14F-4D97-AF65-F5344CB8AC3E}">
        <p14:creationId xmlns:p14="http://schemas.microsoft.com/office/powerpoint/2010/main" val="32381188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6EF94-53A4-4233-B119-F3E7FABDB9DE}"/>
              </a:ext>
            </a:extLst>
          </p:cNvPr>
          <p:cNvSpPr>
            <a:spLocks noGrp="1"/>
          </p:cNvSpPr>
          <p:nvPr>
            <p:ph type="title"/>
          </p:nvPr>
        </p:nvSpPr>
        <p:spPr/>
        <p:txBody>
          <a:bodyPr/>
          <a:lstStyle/>
          <a:p>
            <a:r>
              <a:rPr lang="en-US" dirty="0"/>
              <a:t>Families in Recovery</a:t>
            </a:r>
          </a:p>
        </p:txBody>
      </p:sp>
      <p:sp>
        <p:nvSpPr>
          <p:cNvPr id="3" name="Content Placeholder 2">
            <a:extLst>
              <a:ext uri="{FF2B5EF4-FFF2-40B4-BE49-F238E27FC236}">
                <a16:creationId xmlns:a16="http://schemas.microsoft.com/office/drawing/2014/main" id="{126B089A-0D9C-4A6E-AAE4-21B86FCD387E}"/>
              </a:ext>
            </a:extLst>
          </p:cNvPr>
          <p:cNvSpPr>
            <a:spLocks noGrp="1"/>
          </p:cNvSpPr>
          <p:nvPr>
            <p:ph idx="1"/>
          </p:nvPr>
        </p:nvSpPr>
        <p:spPr/>
        <p:txBody>
          <a:bodyPr>
            <a:normAutofit/>
          </a:bodyPr>
          <a:lstStyle/>
          <a:p>
            <a:r>
              <a:rPr lang="en-US" b="1" dirty="0"/>
              <a:t>Choices/Options for Southern Oregon </a:t>
            </a:r>
            <a:r>
              <a:rPr lang="en-US" dirty="0"/>
              <a:t>- funding to create a welcoming, trauma informed and supportive environment for participants to feel comfortable seeking assistance with job searches, virtual counseling and peer support $18,800</a:t>
            </a:r>
          </a:p>
          <a:p>
            <a:r>
              <a:rPr lang="en-US" b="1" dirty="0"/>
              <a:t>OnTrack Rogue Valley </a:t>
            </a:r>
            <a:r>
              <a:rPr lang="en-US" dirty="0"/>
              <a:t>- funding a mental health professional to support the Dad’s program to support with self-sufficiency and graduating from the program $31,614</a:t>
            </a:r>
          </a:p>
          <a:p>
            <a:r>
              <a:rPr lang="en-US" b="1" dirty="0"/>
              <a:t>Oasis Center of the Rogue Valley </a:t>
            </a:r>
            <a:r>
              <a:rPr lang="en-US" dirty="0"/>
              <a:t>- funding new equipment for pediatric services; salary costs for their Children’s Services Manager as well as developmentally appropriate supplies for the family playroom; parenting education materials and take-home supplies for parents  $22,000</a:t>
            </a:r>
          </a:p>
          <a:p>
            <a:endParaRPr lang="en-US" dirty="0"/>
          </a:p>
        </p:txBody>
      </p:sp>
    </p:spTree>
    <p:extLst>
      <p:ext uri="{BB962C8B-B14F-4D97-AF65-F5344CB8AC3E}">
        <p14:creationId xmlns:p14="http://schemas.microsoft.com/office/powerpoint/2010/main" val="18090198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4F77E-771A-4409-8681-827B526E7176}"/>
              </a:ext>
            </a:extLst>
          </p:cNvPr>
          <p:cNvSpPr>
            <a:spLocks noGrp="1"/>
          </p:cNvSpPr>
          <p:nvPr>
            <p:ph type="title"/>
          </p:nvPr>
        </p:nvSpPr>
        <p:spPr/>
        <p:txBody>
          <a:bodyPr/>
          <a:lstStyle/>
          <a:p>
            <a:r>
              <a:rPr lang="en-US" dirty="0"/>
              <a:t>Teen Parent Support</a:t>
            </a:r>
          </a:p>
        </p:txBody>
      </p:sp>
      <p:sp>
        <p:nvSpPr>
          <p:cNvPr id="3" name="Content Placeholder 2">
            <a:extLst>
              <a:ext uri="{FF2B5EF4-FFF2-40B4-BE49-F238E27FC236}">
                <a16:creationId xmlns:a16="http://schemas.microsoft.com/office/drawing/2014/main" id="{CD9DC115-22FA-43B6-B244-F7F88B00AB91}"/>
              </a:ext>
            </a:extLst>
          </p:cNvPr>
          <p:cNvSpPr>
            <a:spLocks noGrp="1"/>
          </p:cNvSpPr>
          <p:nvPr>
            <p:ph idx="1"/>
          </p:nvPr>
        </p:nvSpPr>
        <p:spPr/>
        <p:txBody>
          <a:bodyPr/>
          <a:lstStyle/>
          <a:p>
            <a:r>
              <a:rPr lang="en-US" b="1" dirty="0"/>
              <a:t>Jackson County Teen Parent Advisory Council &amp; Josephine County Teen Parent Partner Workgroup </a:t>
            </a:r>
            <a:r>
              <a:rPr lang="en-US" dirty="0"/>
              <a:t>– two networks of school district and community partners to identify strategies  to support teen parents. $25,000</a:t>
            </a:r>
          </a:p>
          <a:p>
            <a:pPr lvl="1"/>
            <a:r>
              <a:rPr lang="en-US" dirty="0"/>
              <a:t>Incentives for education and life skills accomplishments during COVID </a:t>
            </a:r>
          </a:p>
          <a:p>
            <a:r>
              <a:rPr lang="en-US" b="1" dirty="0"/>
              <a:t>Josephine County Young Mom’s Group </a:t>
            </a:r>
            <a:r>
              <a:rPr lang="en-US" dirty="0"/>
              <a:t>– provides weekly engagement remotely and socially distanced in person connection to young mom’s and their children. 15 teens. $20,000</a:t>
            </a:r>
          </a:p>
          <a:p>
            <a:pPr lvl="1"/>
            <a:r>
              <a:rPr lang="en-US" dirty="0"/>
              <a:t>Education on topics relevant to young parents, connection to community partners, safe space</a:t>
            </a:r>
          </a:p>
          <a:p>
            <a:pPr lvl="1"/>
            <a:r>
              <a:rPr lang="en-US" dirty="0"/>
              <a:t>Incentives for education and life skills accomplishments during COVID</a:t>
            </a:r>
            <a:endParaRPr lang="en-US" b="1" dirty="0"/>
          </a:p>
        </p:txBody>
      </p:sp>
    </p:spTree>
    <p:extLst>
      <p:ext uri="{BB962C8B-B14F-4D97-AF65-F5344CB8AC3E}">
        <p14:creationId xmlns:p14="http://schemas.microsoft.com/office/powerpoint/2010/main" val="40157924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29774-F913-46A4-A65D-0E077ED496BF}"/>
              </a:ext>
            </a:extLst>
          </p:cNvPr>
          <p:cNvSpPr>
            <a:spLocks noGrp="1"/>
          </p:cNvSpPr>
          <p:nvPr>
            <p:ph type="title"/>
          </p:nvPr>
        </p:nvSpPr>
        <p:spPr/>
        <p:txBody>
          <a:bodyPr/>
          <a:lstStyle/>
          <a:p>
            <a:r>
              <a:rPr lang="en-US" dirty="0"/>
              <a:t>Impact of Systems Alignment Efforts</a:t>
            </a:r>
          </a:p>
        </p:txBody>
      </p:sp>
      <p:sp>
        <p:nvSpPr>
          <p:cNvPr id="3" name="Content Placeholder 2">
            <a:extLst>
              <a:ext uri="{FF2B5EF4-FFF2-40B4-BE49-F238E27FC236}">
                <a16:creationId xmlns:a16="http://schemas.microsoft.com/office/drawing/2014/main" id="{18138798-625A-4AB9-9AD6-279E4A3BE0AB}"/>
              </a:ext>
            </a:extLst>
          </p:cNvPr>
          <p:cNvSpPr>
            <a:spLocks noGrp="1"/>
          </p:cNvSpPr>
          <p:nvPr>
            <p:ph idx="1"/>
          </p:nvPr>
        </p:nvSpPr>
        <p:spPr/>
        <p:txBody>
          <a:bodyPr>
            <a:normAutofit/>
          </a:bodyPr>
          <a:lstStyle/>
          <a:p>
            <a:r>
              <a:rPr lang="en-US" b="1" dirty="0"/>
              <a:t>EI/ECSE + MH Partnership </a:t>
            </a:r>
            <a:r>
              <a:rPr lang="en-US" dirty="0"/>
              <a:t>identifies opportunities to improve the early intervention and behavioral health referrals and resources so that families with young children who experience disabilities and/or behavioral health needs are engaged in services that will support and strengthen them.</a:t>
            </a:r>
          </a:p>
          <a:p>
            <a:r>
              <a:rPr lang="en-US" b="1" dirty="0"/>
              <a:t>Home Visiting Network &amp; MIECHV </a:t>
            </a:r>
            <a:r>
              <a:rPr lang="en-US" dirty="0"/>
              <a:t>opportunities to create support systems for home visitors through professional development and resources. The network and leadership team meets once a month. The attendance for the network varies from 10 to 40 participants depending on the topic. $1000</a:t>
            </a:r>
          </a:p>
          <a:p>
            <a:r>
              <a:rPr lang="en-US" b="1" dirty="0"/>
              <a:t>Supporting PSP programs to be able to serve children with disabilities </a:t>
            </a:r>
            <a:r>
              <a:rPr lang="en-US" dirty="0"/>
              <a:t> through a collaboration of early learning and disability partners to create shared learning, identify needs and processes for supporting families and programs to better serve children with disabilities</a:t>
            </a:r>
          </a:p>
          <a:p>
            <a:endParaRPr lang="en-US" dirty="0"/>
          </a:p>
        </p:txBody>
      </p:sp>
    </p:spTree>
    <p:extLst>
      <p:ext uri="{BB962C8B-B14F-4D97-AF65-F5344CB8AC3E}">
        <p14:creationId xmlns:p14="http://schemas.microsoft.com/office/powerpoint/2010/main" val="33747886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929E2-ECFF-4CFC-BFEE-18F73E109A04}"/>
              </a:ext>
            </a:extLst>
          </p:cNvPr>
          <p:cNvSpPr>
            <a:spLocks noGrp="1"/>
          </p:cNvSpPr>
          <p:nvPr>
            <p:ph type="title"/>
          </p:nvPr>
        </p:nvSpPr>
        <p:spPr/>
        <p:txBody>
          <a:bodyPr/>
          <a:lstStyle/>
          <a:p>
            <a:r>
              <a:rPr lang="en-US" dirty="0"/>
              <a:t>Other Partner Collaborations</a:t>
            </a:r>
          </a:p>
        </p:txBody>
      </p:sp>
      <p:sp>
        <p:nvSpPr>
          <p:cNvPr id="3" name="Content Placeholder 2">
            <a:extLst>
              <a:ext uri="{FF2B5EF4-FFF2-40B4-BE49-F238E27FC236}">
                <a16:creationId xmlns:a16="http://schemas.microsoft.com/office/drawing/2014/main" id="{680EDE62-D062-41F5-8FC7-091BFD815ED3}"/>
              </a:ext>
            </a:extLst>
          </p:cNvPr>
          <p:cNvSpPr>
            <a:spLocks noGrp="1"/>
          </p:cNvSpPr>
          <p:nvPr>
            <p:ph idx="1"/>
          </p:nvPr>
        </p:nvSpPr>
        <p:spPr/>
        <p:txBody>
          <a:bodyPr>
            <a:normAutofit fontScale="92500" lnSpcReduction="10000"/>
          </a:bodyPr>
          <a:lstStyle/>
          <a:p>
            <a:r>
              <a:rPr lang="en-US" b="1" dirty="0"/>
              <a:t>Regional Community Health Assessment and CHIP Families Matter </a:t>
            </a:r>
            <a:r>
              <a:rPr lang="en-US" dirty="0"/>
              <a:t>planning participated in the family support goal focusing on services to support family stability. The Hub submitted an objective in regards to the Strengthening Families Training. </a:t>
            </a:r>
          </a:p>
          <a:p>
            <a:r>
              <a:rPr lang="en-US" b="1" dirty="0"/>
              <a:t>City of Medford subcommittee on child care grant </a:t>
            </a:r>
            <a:r>
              <a:rPr lang="en-US" dirty="0"/>
              <a:t>participated in the advisory and review committee to determine how the city of Medford could use city dollars for child care scholarships. The city contracted with two early learning programs to offer free child care to families in Medford. </a:t>
            </a:r>
          </a:p>
          <a:p>
            <a:r>
              <a:rPr lang="en-US" b="1" dirty="0"/>
              <a:t>SORS Design Team, Workgroups and Network Convenings</a:t>
            </a:r>
          </a:p>
          <a:p>
            <a:pPr lvl="1"/>
            <a:r>
              <a:rPr lang="en-US" dirty="0"/>
              <a:t>Family Stability- developed a Family Advisory Council to serve the region as a parent voice driver in the community. </a:t>
            </a:r>
          </a:p>
          <a:p>
            <a:pPr lvl="1"/>
            <a:r>
              <a:rPr lang="en-US" dirty="0"/>
              <a:t>Early Childhood Supports- is promoting UP Together to support social connections and goal setting for families through the use of an online platform to track growth and provide incentives for participation. </a:t>
            </a:r>
          </a:p>
          <a:p>
            <a:pPr lvl="1"/>
            <a:r>
              <a:rPr lang="en-US" dirty="0"/>
              <a:t>Early Learning &amp; K Transition Workgroups</a:t>
            </a:r>
          </a:p>
          <a:p>
            <a:r>
              <a:rPr lang="en-US" b="1" dirty="0"/>
              <a:t>SOREN </a:t>
            </a:r>
            <a:r>
              <a:rPr lang="en-US" dirty="0"/>
              <a:t>is a collaborative workgroup focused on professional development supports for K-12 with a focus on inclusion and equity, implementation of positive discipline and district alignment. </a:t>
            </a:r>
          </a:p>
          <a:p>
            <a:endParaRPr lang="en-US" dirty="0"/>
          </a:p>
        </p:txBody>
      </p:sp>
    </p:spTree>
    <p:extLst>
      <p:ext uri="{BB962C8B-B14F-4D97-AF65-F5344CB8AC3E}">
        <p14:creationId xmlns:p14="http://schemas.microsoft.com/office/powerpoint/2010/main" val="15923485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2E5D8-2BF8-4862-9C41-DE4F415E4021}"/>
              </a:ext>
            </a:extLst>
          </p:cNvPr>
          <p:cNvSpPr>
            <a:spLocks noGrp="1"/>
          </p:cNvSpPr>
          <p:nvPr>
            <p:ph type="title"/>
          </p:nvPr>
        </p:nvSpPr>
        <p:spPr/>
        <p:txBody>
          <a:bodyPr/>
          <a:lstStyle/>
          <a:p>
            <a:r>
              <a:rPr lang="en-US" dirty="0"/>
              <a:t>Other Partner Collaborations</a:t>
            </a:r>
          </a:p>
        </p:txBody>
      </p:sp>
      <p:sp>
        <p:nvSpPr>
          <p:cNvPr id="3" name="Content Placeholder 2">
            <a:extLst>
              <a:ext uri="{FF2B5EF4-FFF2-40B4-BE49-F238E27FC236}">
                <a16:creationId xmlns:a16="http://schemas.microsoft.com/office/drawing/2014/main" id="{3802DD1F-EDCF-4302-985E-E4DD29519C16}"/>
              </a:ext>
            </a:extLst>
          </p:cNvPr>
          <p:cNvSpPr>
            <a:spLocks noGrp="1"/>
          </p:cNvSpPr>
          <p:nvPr>
            <p:ph idx="1"/>
          </p:nvPr>
        </p:nvSpPr>
        <p:spPr/>
        <p:txBody>
          <a:bodyPr>
            <a:normAutofit fontScale="92500" lnSpcReduction="20000"/>
          </a:bodyPr>
          <a:lstStyle/>
          <a:p>
            <a:endParaRPr lang="en-US" b="1" dirty="0"/>
          </a:p>
          <a:p>
            <a:r>
              <a:rPr lang="en-US" b="1" dirty="0"/>
              <a:t>Josephine Co Perinatal Taskforce:</a:t>
            </a:r>
            <a:r>
              <a:rPr lang="en-US" dirty="0"/>
              <a:t> focused on families during the prenatal to toddler period and identifies focus areas such as breastfeeding and behavioral health.</a:t>
            </a:r>
          </a:p>
          <a:p>
            <a:r>
              <a:rPr lang="en-US" b="1" dirty="0"/>
              <a:t>Healthy Families Advisory:</a:t>
            </a:r>
            <a:r>
              <a:rPr lang="en-US" dirty="0"/>
              <a:t> focused on sharing the work of the healthy families program in both Jackson and Josephine counties sharing data about family stability and needs as well as the benefits of home visiting services. </a:t>
            </a:r>
          </a:p>
          <a:p>
            <a:r>
              <a:rPr lang="en-US" b="1" dirty="0"/>
              <a:t>Jackson Care Connect (CAC) </a:t>
            </a:r>
            <a:r>
              <a:rPr lang="en-US" dirty="0"/>
              <a:t>is focused on incorporating Jackson Care Connect members voice in the implementation of services through JCC as well as provide updates and resources to benefit community partners and families in Jackson County. </a:t>
            </a:r>
          </a:p>
          <a:p>
            <a:r>
              <a:rPr lang="en-US" b="1" dirty="0"/>
              <a:t>Early Childhood Advisory Committee</a:t>
            </a:r>
            <a:r>
              <a:rPr lang="en-US" dirty="0"/>
              <a:t>:  Head Start and Early Head Start committee focused on how to best support families transitioning from HS into the K-12 system. Working with districts on better alignment with assigned SSDI numbers to track children's early learning experiences and into the K-12 system. </a:t>
            </a:r>
          </a:p>
          <a:p>
            <a:r>
              <a:rPr lang="en-US" b="1" dirty="0"/>
              <a:t>SOESD Curriculum Directors Meeting</a:t>
            </a:r>
            <a:r>
              <a:rPr lang="en-US" dirty="0"/>
              <a:t>: Participate in monthly meetings to hear and understand where and how the Hub can better support districts and elementary schools with family engagement, kindergarten transition and professional development. </a:t>
            </a:r>
          </a:p>
          <a:p>
            <a:endParaRPr lang="en-US" dirty="0"/>
          </a:p>
          <a:p>
            <a:endParaRPr lang="en-US" dirty="0"/>
          </a:p>
        </p:txBody>
      </p:sp>
    </p:spTree>
    <p:extLst>
      <p:ext uri="{BB962C8B-B14F-4D97-AF65-F5344CB8AC3E}">
        <p14:creationId xmlns:p14="http://schemas.microsoft.com/office/powerpoint/2010/main" val="35619939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49071-32AF-4B6C-AA03-B2F1DADD7C0A}"/>
              </a:ext>
            </a:extLst>
          </p:cNvPr>
          <p:cNvSpPr>
            <a:spLocks noGrp="1"/>
          </p:cNvSpPr>
          <p:nvPr>
            <p:ph type="title"/>
          </p:nvPr>
        </p:nvSpPr>
        <p:spPr/>
        <p:txBody>
          <a:bodyPr/>
          <a:lstStyle/>
          <a:p>
            <a:r>
              <a:rPr lang="en-US" dirty="0"/>
              <a:t>Other Partner Collaborations</a:t>
            </a:r>
          </a:p>
        </p:txBody>
      </p:sp>
      <p:sp>
        <p:nvSpPr>
          <p:cNvPr id="3" name="Content Placeholder 2">
            <a:extLst>
              <a:ext uri="{FF2B5EF4-FFF2-40B4-BE49-F238E27FC236}">
                <a16:creationId xmlns:a16="http://schemas.microsoft.com/office/drawing/2014/main" id="{C87A238C-50FF-4721-9DB8-F5E58CC79637}"/>
              </a:ext>
            </a:extLst>
          </p:cNvPr>
          <p:cNvSpPr>
            <a:spLocks noGrp="1"/>
          </p:cNvSpPr>
          <p:nvPr>
            <p:ph idx="1"/>
          </p:nvPr>
        </p:nvSpPr>
        <p:spPr/>
        <p:txBody>
          <a:bodyPr>
            <a:normAutofit/>
          </a:bodyPr>
          <a:lstStyle/>
          <a:p>
            <a:r>
              <a:rPr lang="en-US" b="1" dirty="0"/>
              <a:t>Southern Oregon Chapter of the Education of Young Children </a:t>
            </a:r>
            <a:r>
              <a:rPr lang="en-US" dirty="0"/>
              <a:t>is focused on supporting early learning educators and programs by providing professional development opportunities including the winter conference and increase chapter membership in Southern Oregon. $7,750 </a:t>
            </a:r>
          </a:p>
          <a:p>
            <a:r>
              <a:rPr lang="en-US" b="1" dirty="0"/>
              <a:t>The Family Connection Advisory - </a:t>
            </a:r>
            <a:r>
              <a:rPr lang="en-US" dirty="0"/>
              <a:t>offering feedback on TFC’s planning and implementation of parenting education in the region. Supported programming. $ 7,100</a:t>
            </a:r>
          </a:p>
          <a:p>
            <a:r>
              <a:rPr lang="en-US" b="1" dirty="0"/>
              <a:t>Infant/Toddler Cohort Planning </a:t>
            </a:r>
            <a:r>
              <a:rPr lang="en-US" dirty="0"/>
              <a:t>participated in the planning of the Infant/Toddler cohort model offered through Child Care Resource Network. The goal was to increase supports available to infant/toddler educators by providing coaching and training. </a:t>
            </a:r>
          </a:p>
        </p:txBody>
      </p:sp>
    </p:spTree>
    <p:extLst>
      <p:ext uri="{BB962C8B-B14F-4D97-AF65-F5344CB8AC3E}">
        <p14:creationId xmlns:p14="http://schemas.microsoft.com/office/powerpoint/2010/main" val="41385367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98308-D44A-4D0C-98C7-AA3F672323B4}"/>
              </a:ext>
            </a:extLst>
          </p:cNvPr>
          <p:cNvSpPr>
            <a:spLocks noGrp="1"/>
          </p:cNvSpPr>
          <p:nvPr>
            <p:ph type="title"/>
          </p:nvPr>
        </p:nvSpPr>
        <p:spPr/>
        <p:txBody>
          <a:bodyPr/>
          <a:lstStyle/>
          <a:p>
            <a:r>
              <a:rPr lang="en-US" dirty="0"/>
              <a:t>Looking to 2021-2023</a:t>
            </a:r>
          </a:p>
        </p:txBody>
      </p:sp>
      <p:sp>
        <p:nvSpPr>
          <p:cNvPr id="3" name="Content Placeholder 2">
            <a:extLst>
              <a:ext uri="{FF2B5EF4-FFF2-40B4-BE49-F238E27FC236}">
                <a16:creationId xmlns:a16="http://schemas.microsoft.com/office/drawing/2014/main" id="{3E18EF7A-6AF8-4127-BA20-2D14CA496BEA}"/>
              </a:ext>
            </a:extLst>
          </p:cNvPr>
          <p:cNvSpPr>
            <a:spLocks noGrp="1"/>
          </p:cNvSpPr>
          <p:nvPr>
            <p:ph idx="1"/>
          </p:nvPr>
        </p:nvSpPr>
        <p:spPr/>
        <p:txBody>
          <a:bodyPr/>
          <a:lstStyle/>
          <a:p>
            <a:pPr marL="0" indent="0">
              <a:buNone/>
            </a:pPr>
            <a:r>
              <a:rPr lang="en-US" b="1" dirty="0"/>
              <a:t>JULY Meeting</a:t>
            </a:r>
          </a:p>
          <a:p>
            <a:r>
              <a:rPr lang="en-US" dirty="0"/>
              <a:t>Review current investments and regional needs and determine what to continue to invest/support</a:t>
            </a:r>
          </a:p>
          <a:p>
            <a:r>
              <a:rPr lang="en-US" dirty="0"/>
              <a:t>Cassie Bruske/Eames Consulting gives Legislative Wrap Up</a:t>
            </a:r>
          </a:p>
          <a:p>
            <a:r>
              <a:rPr lang="en-US" dirty="0"/>
              <a:t>Lisa O’Connor’s last GC meeting. Recruit for </a:t>
            </a:r>
            <a:r>
              <a:rPr lang="en-US" i="1" dirty="0"/>
              <a:t>Family Education &amp; Support Representative</a:t>
            </a:r>
          </a:p>
          <a:p>
            <a:endParaRPr lang="en-US" dirty="0"/>
          </a:p>
          <a:p>
            <a:pPr marL="0" indent="0">
              <a:buNone/>
            </a:pPr>
            <a:r>
              <a:rPr lang="en-US" b="1" dirty="0"/>
              <a:t>NO MEETING IN AUGUST</a:t>
            </a:r>
          </a:p>
          <a:p>
            <a:pPr marL="0" indent="0">
              <a:buNone/>
            </a:pPr>
            <a:endParaRPr lang="en-US" b="1" dirty="0"/>
          </a:p>
          <a:p>
            <a:pPr marL="0" indent="0">
              <a:buNone/>
            </a:pPr>
            <a:r>
              <a:rPr lang="en-US" b="1" dirty="0"/>
              <a:t>SEPTEMBER Meeting</a:t>
            </a:r>
          </a:p>
          <a:p>
            <a:r>
              <a:rPr lang="en-US" dirty="0"/>
              <a:t>Finalize Budget and Investment Priorities at September Meeting</a:t>
            </a:r>
          </a:p>
          <a:p>
            <a:r>
              <a:rPr lang="en-US" dirty="0"/>
              <a:t>Recruit new participants to workgroups</a:t>
            </a:r>
          </a:p>
        </p:txBody>
      </p:sp>
    </p:spTree>
    <p:extLst>
      <p:ext uri="{BB962C8B-B14F-4D97-AF65-F5344CB8AC3E}">
        <p14:creationId xmlns:p14="http://schemas.microsoft.com/office/powerpoint/2010/main" val="1350586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C0118-8DDC-43E9-8922-5AC31C21A122}"/>
              </a:ext>
            </a:extLst>
          </p:cNvPr>
          <p:cNvSpPr>
            <a:spLocks noGrp="1"/>
          </p:cNvSpPr>
          <p:nvPr>
            <p:ph type="ctrTitle"/>
          </p:nvPr>
        </p:nvSpPr>
        <p:spPr/>
        <p:txBody>
          <a:bodyPr/>
          <a:lstStyle/>
          <a:p>
            <a:r>
              <a:rPr lang="en-US" dirty="0"/>
              <a:t>SOELS Biennium in Review</a:t>
            </a:r>
          </a:p>
        </p:txBody>
      </p:sp>
      <p:sp>
        <p:nvSpPr>
          <p:cNvPr id="3" name="Subtitle 2">
            <a:extLst>
              <a:ext uri="{FF2B5EF4-FFF2-40B4-BE49-F238E27FC236}">
                <a16:creationId xmlns:a16="http://schemas.microsoft.com/office/drawing/2014/main" id="{87D747CE-8171-4895-89BE-E0EE9BCA2EDE}"/>
              </a:ext>
            </a:extLst>
          </p:cNvPr>
          <p:cNvSpPr>
            <a:spLocks noGrp="1"/>
          </p:cNvSpPr>
          <p:nvPr>
            <p:ph type="subTitle" idx="1"/>
          </p:nvPr>
        </p:nvSpPr>
        <p:spPr/>
        <p:txBody>
          <a:bodyPr>
            <a:normAutofit/>
          </a:bodyPr>
          <a:lstStyle/>
          <a:p>
            <a:r>
              <a:rPr lang="en-US" sz="2400" b="1" dirty="0"/>
              <a:t>2019-2021</a:t>
            </a:r>
          </a:p>
        </p:txBody>
      </p:sp>
      <p:sp>
        <p:nvSpPr>
          <p:cNvPr id="4" name="TextBox 3">
            <a:extLst>
              <a:ext uri="{FF2B5EF4-FFF2-40B4-BE49-F238E27FC236}">
                <a16:creationId xmlns:a16="http://schemas.microsoft.com/office/drawing/2014/main" id="{C766FA32-CE6E-4E98-BA47-B01CC7BD03D0}"/>
              </a:ext>
            </a:extLst>
          </p:cNvPr>
          <p:cNvSpPr txBox="1"/>
          <p:nvPr/>
        </p:nvSpPr>
        <p:spPr>
          <a:xfrm>
            <a:off x="9537700" y="1689100"/>
            <a:ext cx="2260600" cy="3693319"/>
          </a:xfrm>
          <a:prstGeom prst="rect">
            <a:avLst/>
          </a:prstGeom>
          <a:noFill/>
        </p:spPr>
        <p:txBody>
          <a:bodyPr wrap="square" rtlCol="0">
            <a:spAutoFit/>
          </a:bodyPr>
          <a:lstStyle/>
          <a:p>
            <a:r>
              <a:rPr lang="en-US" b="1" dirty="0"/>
              <a:t>GOALS</a:t>
            </a:r>
          </a:p>
          <a:p>
            <a:endParaRPr lang="en-US" dirty="0"/>
          </a:p>
          <a:p>
            <a:r>
              <a:rPr lang="en-US" dirty="0"/>
              <a:t>Coordinated, Aligned, Family-Centered System</a:t>
            </a:r>
          </a:p>
          <a:p>
            <a:endParaRPr lang="en-US" dirty="0"/>
          </a:p>
          <a:p>
            <a:r>
              <a:rPr lang="en-US" dirty="0"/>
              <a:t>Healthy, Stable, Attached Families</a:t>
            </a:r>
          </a:p>
          <a:p>
            <a:endParaRPr lang="en-US" dirty="0"/>
          </a:p>
          <a:p>
            <a:r>
              <a:rPr lang="en-US" dirty="0"/>
              <a:t>Children Prepared and Supported for Success in Kindergarten</a:t>
            </a:r>
          </a:p>
        </p:txBody>
      </p:sp>
    </p:spTree>
    <p:extLst>
      <p:ext uri="{BB962C8B-B14F-4D97-AF65-F5344CB8AC3E}">
        <p14:creationId xmlns:p14="http://schemas.microsoft.com/office/powerpoint/2010/main" val="1740275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991B8-E11A-4AFD-A8BE-F58696D7662F}"/>
              </a:ext>
            </a:extLst>
          </p:cNvPr>
          <p:cNvSpPr>
            <a:spLocks noGrp="1"/>
          </p:cNvSpPr>
          <p:nvPr>
            <p:ph type="title"/>
          </p:nvPr>
        </p:nvSpPr>
        <p:spPr/>
        <p:txBody>
          <a:bodyPr/>
          <a:lstStyle/>
          <a:p>
            <a:r>
              <a:rPr lang="en-US" dirty="0"/>
              <a:t>SOELS</a:t>
            </a:r>
            <a:br>
              <a:rPr lang="en-US" dirty="0"/>
            </a:br>
            <a:r>
              <a:rPr lang="en-US" dirty="0"/>
              <a:t>Committee Work</a:t>
            </a:r>
          </a:p>
        </p:txBody>
      </p:sp>
      <p:sp>
        <p:nvSpPr>
          <p:cNvPr id="3" name="Content Placeholder 2">
            <a:extLst>
              <a:ext uri="{FF2B5EF4-FFF2-40B4-BE49-F238E27FC236}">
                <a16:creationId xmlns:a16="http://schemas.microsoft.com/office/drawing/2014/main" id="{06938C0B-9794-49E9-BACA-9C676FEFD5C5}"/>
              </a:ext>
            </a:extLst>
          </p:cNvPr>
          <p:cNvSpPr>
            <a:spLocks noGrp="1"/>
          </p:cNvSpPr>
          <p:nvPr>
            <p:ph idx="1"/>
          </p:nvPr>
        </p:nvSpPr>
        <p:spPr/>
        <p:txBody>
          <a:bodyPr>
            <a:normAutofit fontScale="92500" lnSpcReduction="10000"/>
          </a:bodyPr>
          <a:lstStyle/>
          <a:p>
            <a:pPr marL="0" indent="0">
              <a:buNone/>
            </a:pPr>
            <a:endParaRPr lang="en-US" b="1" dirty="0"/>
          </a:p>
          <a:p>
            <a:endParaRPr lang="en-US" b="1" dirty="0"/>
          </a:p>
          <a:p>
            <a:r>
              <a:rPr lang="en-US" b="1" dirty="0"/>
              <a:t>Agency Advisory Council</a:t>
            </a:r>
          </a:p>
          <a:p>
            <a:pPr lvl="1"/>
            <a:r>
              <a:rPr lang="en-US" dirty="0"/>
              <a:t>Strategic planning using Raise Up Oregon to identify what our region is currently doing in support of the state’s strategies and what else we can and should be doing to support those strategies</a:t>
            </a:r>
          </a:p>
          <a:p>
            <a:r>
              <a:rPr lang="en-US" b="1" dirty="0"/>
              <a:t>Child &amp; Family Wellbeing Committee</a:t>
            </a:r>
          </a:p>
          <a:p>
            <a:pPr lvl="1"/>
            <a:r>
              <a:rPr lang="en-US" dirty="0"/>
              <a:t>Survey of families regarding how/if they engage in services to learn what strategies might be effective for outreach</a:t>
            </a:r>
          </a:p>
          <a:p>
            <a:pPr lvl="1"/>
            <a:r>
              <a:rPr lang="en-US" dirty="0"/>
              <a:t>Promotion of Family Engagement Toolkit</a:t>
            </a:r>
          </a:p>
          <a:p>
            <a:pPr lvl="1"/>
            <a:r>
              <a:rPr lang="en-US" dirty="0"/>
              <a:t>Developing video library of parenting and child development topics to promote to partners</a:t>
            </a:r>
          </a:p>
          <a:p>
            <a:r>
              <a:rPr lang="en-US" b="1" dirty="0"/>
              <a:t>Early Learning Educational Equity Committee</a:t>
            </a:r>
          </a:p>
          <a:p>
            <a:pPr lvl="1"/>
            <a:r>
              <a:rPr lang="en-US" dirty="0"/>
              <a:t>Regional planning with partners around ELD Equity Fund Applications</a:t>
            </a:r>
          </a:p>
          <a:p>
            <a:pPr lvl="1"/>
            <a:r>
              <a:rPr lang="en-US" dirty="0"/>
              <a:t>Shared reading of Belonging through a </a:t>
            </a:r>
            <a:r>
              <a:rPr lang="en-US" i="1" dirty="0"/>
              <a:t>Culture of Dignity: The Keys to Successful Equity Implementation </a:t>
            </a:r>
            <a:r>
              <a:rPr lang="en-US" dirty="0"/>
              <a:t>and discussions of how to bring this content to our region within our spheres of influence</a:t>
            </a:r>
            <a:endParaRPr lang="en-US" i="1" dirty="0"/>
          </a:p>
          <a:p>
            <a:pPr lvl="1"/>
            <a:r>
              <a:rPr lang="en-US" dirty="0"/>
              <a:t>Creation of Shared Vision Statement for moving work forward</a:t>
            </a:r>
          </a:p>
          <a:p>
            <a:pPr marL="502920" lvl="1" indent="0">
              <a:buNone/>
            </a:pPr>
            <a:endParaRPr lang="en-US" b="1" dirty="0"/>
          </a:p>
          <a:p>
            <a:pPr lvl="1"/>
            <a:endParaRPr lang="en-US" dirty="0"/>
          </a:p>
          <a:p>
            <a:endParaRPr lang="en-US" dirty="0"/>
          </a:p>
          <a:p>
            <a:endParaRPr lang="en-US" dirty="0"/>
          </a:p>
        </p:txBody>
      </p:sp>
    </p:spTree>
    <p:extLst>
      <p:ext uri="{BB962C8B-B14F-4D97-AF65-F5344CB8AC3E}">
        <p14:creationId xmlns:p14="http://schemas.microsoft.com/office/powerpoint/2010/main" val="207036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991B8-E11A-4AFD-A8BE-F58696D7662F}"/>
              </a:ext>
            </a:extLst>
          </p:cNvPr>
          <p:cNvSpPr>
            <a:spLocks noGrp="1"/>
          </p:cNvSpPr>
          <p:nvPr>
            <p:ph type="title"/>
          </p:nvPr>
        </p:nvSpPr>
        <p:spPr/>
        <p:txBody>
          <a:bodyPr/>
          <a:lstStyle/>
          <a:p>
            <a:r>
              <a:rPr lang="en-US" dirty="0"/>
              <a:t>SOELS</a:t>
            </a:r>
            <a:br>
              <a:rPr lang="en-US" dirty="0"/>
            </a:br>
            <a:r>
              <a:rPr lang="en-US" dirty="0"/>
              <a:t>Committee Work, Cont.</a:t>
            </a:r>
          </a:p>
        </p:txBody>
      </p:sp>
      <p:sp>
        <p:nvSpPr>
          <p:cNvPr id="3" name="Content Placeholder 2">
            <a:extLst>
              <a:ext uri="{FF2B5EF4-FFF2-40B4-BE49-F238E27FC236}">
                <a16:creationId xmlns:a16="http://schemas.microsoft.com/office/drawing/2014/main" id="{06938C0B-9794-49E9-BACA-9C676FEFD5C5}"/>
              </a:ext>
            </a:extLst>
          </p:cNvPr>
          <p:cNvSpPr>
            <a:spLocks noGrp="1"/>
          </p:cNvSpPr>
          <p:nvPr>
            <p:ph idx="1"/>
          </p:nvPr>
        </p:nvSpPr>
        <p:spPr/>
        <p:txBody>
          <a:bodyPr>
            <a:normAutofit/>
          </a:bodyPr>
          <a:lstStyle/>
          <a:p>
            <a:endParaRPr lang="en-US" b="1" dirty="0"/>
          </a:p>
          <a:p>
            <a:r>
              <a:rPr lang="en-US" b="1" dirty="0"/>
              <a:t>Early Care &amp; Education Workforce Committee</a:t>
            </a:r>
          </a:p>
          <a:p>
            <a:pPr lvl="1"/>
            <a:r>
              <a:rPr lang="en-US" b="1" dirty="0"/>
              <a:t>Emergency Child Care Communication </a:t>
            </a:r>
            <a:r>
              <a:rPr lang="en-US" dirty="0"/>
              <a:t>- One Pager created for regional workforce and other sector partners; how families can access child care, definitions of essential workers</a:t>
            </a:r>
          </a:p>
          <a:p>
            <a:pPr lvl="1"/>
            <a:r>
              <a:rPr lang="en-US" b="1" dirty="0"/>
              <a:t>Aide II Legislation Letter </a:t>
            </a:r>
            <a:r>
              <a:rPr lang="en-US" dirty="0"/>
              <a:t>– requesting temporary modifications to licensing requirements to allow flexibility for staff breaks, ratios due to workforce shortage</a:t>
            </a:r>
          </a:p>
          <a:p>
            <a:pPr lvl="1"/>
            <a:r>
              <a:rPr lang="en-US" b="1" dirty="0"/>
              <a:t>Early Learning Educator Survey </a:t>
            </a:r>
            <a:r>
              <a:rPr lang="en-US" dirty="0"/>
              <a:t>- 26 responses from child care centers. Results highlighted the broad range of salary for lead teachers, staffing concerns as well as benefits offered to teachers </a:t>
            </a:r>
          </a:p>
          <a:p>
            <a:pPr lvl="1"/>
            <a:r>
              <a:rPr lang="en-US" b="1" dirty="0"/>
              <a:t>Family Needs Child Care Survey </a:t>
            </a:r>
            <a:r>
              <a:rPr lang="en-US" dirty="0"/>
              <a:t>- 229 responses from both Jackson and Josephine families. Results highlighted the need for child care, provided employment and income information as well as the impact of COVID-19</a:t>
            </a:r>
          </a:p>
          <a:p>
            <a:pPr lvl="1"/>
            <a:endParaRPr lang="en-US" dirty="0"/>
          </a:p>
          <a:p>
            <a:endParaRPr lang="en-US" dirty="0"/>
          </a:p>
          <a:p>
            <a:endParaRPr lang="en-US" dirty="0"/>
          </a:p>
        </p:txBody>
      </p:sp>
    </p:spTree>
    <p:extLst>
      <p:ext uri="{BB962C8B-B14F-4D97-AF65-F5344CB8AC3E}">
        <p14:creationId xmlns:p14="http://schemas.microsoft.com/office/powerpoint/2010/main" val="1388159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CE576-6A6A-4D4F-AE08-EC0A7DFB9EC3}"/>
              </a:ext>
            </a:extLst>
          </p:cNvPr>
          <p:cNvSpPr>
            <a:spLocks noGrp="1"/>
          </p:cNvSpPr>
          <p:nvPr>
            <p:ph type="title"/>
          </p:nvPr>
        </p:nvSpPr>
        <p:spPr/>
        <p:txBody>
          <a:bodyPr/>
          <a:lstStyle/>
          <a:p>
            <a:r>
              <a:rPr lang="en-US" dirty="0"/>
              <a:t>Preschool Promise Coordinated Enrollment</a:t>
            </a:r>
          </a:p>
        </p:txBody>
      </p:sp>
      <p:sp>
        <p:nvSpPr>
          <p:cNvPr id="3" name="Content Placeholder 2">
            <a:extLst>
              <a:ext uri="{FF2B5EF4-FFF2-40B4-BE49-F238E27FC236}">
                <a16:creationId xmlns:a16="http://schemas.microsoft.com/office/drawing/2014/main" id="{B0BC34D1-F72D-4482-8FC2-DF689CAA51BE}"/>
              </a:ext>
            </a:extLst>
          </p:cNvPr>
          <p:cNvSpPr>
            <a:spLocks noGrp="1"/>
          </p:cNvSpPr>
          <p:nvPr>
            <p:ph idx="1"/>
          </p:nvPr>
        </p:nvSpPr>
        <p:spPr/>
        <p:txBody>
          <a:bodyPr/>
          <a:lstStyle/>
          <a:p>
            <a:r>
              <a:rPr lang="en-US" b="1" dirty="0"/>
              <a:t>First year complete, gearing up for summer and fall!</a:t>
            </a:r>
          </a:p>
          <a:p>
            <a:r>
              <a:rPr lang="en-US" b="1" dirty="0"/>
              <a:t>COVID left vacancies this year. </a:t>
            </a:r>
            <a:r>
              <a:rPr lang="en-US" dirty="0"/>
              <a:t>Hopeful programs will be operating at full capacity in the fall.</a:t>
            </a:r>
          </a:p>
          <a:p>
            <a:pPr lvl="1"/>
            <a:r>
              <a:rPr lang="en-US" dirty="0"/>
              <a:t>280 Openings (Head Start has additional 54 PSP slots)</a:t>
            </a:r>
          </a:p>
          <a:p>
            <a:pPr lvl="1"/>
            <a:r>
              <a:rPr lang="en-US" dirty="0"/>
              <a:t>46 Vacancies</a:t>
            </a:r>
          </a:p>
          <a:p>
            <a:pPr lvl="1"/>
            <a:r>
              <a:rPr lang="en-US" dirty="0"/>
              <a:t>84%  - One of the highest placement rates in the state</a:t>
            </a:r>
          </a:p>
          <a:p>
            <a:r>
              <a:rPr lang="en-US" b="1" dirty="0"/>
              <a:t>Regional Stewardship Committee/Coordinated Enrollment Workgroup </a:t>
            </a:r>
            <a:r>
              <a:rPr lang="en-US" dirty="0"/>
              <a:t>used regional data analysis to promote targeted outreach to priority populations and identify better ways to reach families</a:t>
            </a:r>
          </a:p>
          <a:p>
            <a:r>
              <a:rPr lang="en-US" b="1" dirty="0"/>
              <a:t>Creating collaborative preschool flyer </a:t>
            </a:r>
            <a:r>
              <a:rPr lang="en-US" dirty="0"/>
              <a:t>to promote PSP, Southern Oregon Head Start and OCDC preschool opportunities</a:t>
            </a:r>
          </a:p>
          <a:p>
            <a:r>
              <a:rPr lang="en-US" b="1" dirty="0"/>
              <a:t>Identified need for more support to families </a:t>
            </a:r>
            <a:r>
              <a:rPr lang="en-US" dirty="0"/>
              <a:t>with children with disabilities, families living in rural communities and Spanish speaking families</a:t>
            </a:r>
          </a:p>
        </p:txBody>
      </p:sp>
    </p:spTree>
    <p:extLst>
      <p:ext uri="{BB962C8B-B14F-4D97-AF65-F5344CB8AC3E}">
        <p14:creationId xmlns:p14="http://schemas.microsoft.com/office/powerpoint/2010/main" val="464053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6E117-820D-43C9-A85F-9C26CE1E98E1}"/>
              </a:ext>
            </a:extLst>
          </p:cNvPr>
          <p:cNvSpPr>
            <a:spLocks noGrp="1"/>
          </p:cNvSpPr>
          <p:nvPr>
            <p:ph type="title"/>
          </p:nvPr>
        </p:nvSpPr>
        <p:spPr/>
        <p:txBody>
          <a:bodyPr/>
          <a:lstStyle/>
          <a:p>
            <a:r>
              <a:rPr lang="en-US" dirty="0"/>
              <a:t>Community Outreach and Engagement</a:t>
            </a:r>
          </a:p>
        </p:txBody>
      </p:sp>
      <p:sp>
        <p:nvSpPr>
          <p:cNvPr id="3" name="Content Placeholder 2">
            <a:extLst>
              <a:ext uri="{FF2B5EF4-FFF2-40B4-BE49-F238E27FC236}">
                <a16:creationId xmlns:a16="http://schemas.microsoft.com/office/drawing/2014/main" id="{84829662-A5D3-4C55-A8EB-C6035A2288D6}"/>
              </a:ext>
            </a:extLst>
          </p:cNvPr>
          <p:cNvSpPr>
            <a:spLocks noGrp="1"/>
          </p:cNvSpPr>
          <p:nvPr>
            <p:ph idx="1"/>
          </p:nvPr>
        </p:nvSpPr>
        <p:spPr>
          <a:xfrm>
            <a:off x="3543300" y="864108"/>
            <a:ext cx="7937500" cy="5282692"/>
          </a:xfrm>
        </p:spPr>
        <p:txBody>
          <a:bodyPr>
            <a:normAutofit fontScale="85000" lnSpcReduction="20000"/>
          </a:bodyPr>
          <a:lstStyle/>
          <a:p>
            <a:endParaRPr lang="en-US" dirty="0"/>
          </a:p>
          <a:p>
            <a:r>
              <a:rPr lang="en-US" b="1" dirty="0"/>
              <a:t>Screening of the documentary </a:t>
            </a:r>
            <a:r>
              <a:rPr lang="en-US" dirty="0"/>
              <a:t>“</a:t>
            </a:r>
            <a:r>
              <a:rPr lang="en-US" b="1" dirty="0"/>
              <a:t>Foster</a:t>
            </a:r>
            <a:r>
              <a:rPr lang="en-US" dirty="0"/>
              <a:t>” and presentation from Ashley Rhodes-Courter to community partners including DHS, CASA, early learning programs and social services organizations. The documentary highlighted the child welfare system is L.A county.  There were 104 in attendance. $2,000 </a:t>
            </a:r>
          </a:p>
          <a:p>
            <a:r>
              <a:rPr lang="en-US" b="1" dirty="0"/>
              <a:t>Screening of  the documentary </a:t>
            </a:r>
            <a:r>
              <a:rPr lang="en-US" dirty="0"/>
              <a:t>“</a:t>
            </a:r>
            <a:r>
              <a:rPr lang="en-US" b="1" dirty="0"/>
              <a:t>No Small Matter</a:t>
            </a:r>
            <a:r>
              <a:rPr lang="en-US" dirty="0"/>
              <a:t>” in partnership with the Children’s Institute to community partners including DHS, early learning programs and community organizations highlighting the child care crisis in the country. There were 88 in attendance. $350</a:t>
            </a:r>
          </a:p>
          <a:p>
            <a:r>
              <a:rPr lang="en-US" b="1" dirty="0"/>
              <a:t>Screening of </a:t>
            </a:r>
            <a:r>
              <a:rPr lang="en-US" dirty="0"/>
              <a:t>“</a:t>
            </a:r>
            <a:r>
              <a:rPr lang="en-US" b="1" dirty="0"/>
              <a:t>In Utero</a:t>
            </a:r>
            <a:r>
              <a:rPr lang="en-US" dirty="0"/>
              <a:t>” and promoting local resources, our first virtual screening, partners came together to watch the documentary discussing life in the womb and its lasting impact on human development and behavior.  There were over 200 in attendance. $500</a:t>
            </a:r>
          </a:p>
          <a:p>
            <a:r>
              <a:rPr lang="en-US" b="1" dirty="0"/>
              <a:t>Raising Resilience Campaign </a:t>
            </a:r>
            <a:r>
              <a:rPr lang="en-US" dirty="0"/>
              <a:t>in partnership with </a:t>
            </a:r>
            <a:r>
              <a:rPr lang="en-US" dirty="0" err="1"/>
              <a:t>AllCare</a:t>
            </a:r>
            <a:r>
              <a:rPr lang="en-US" dirty="0"/>
              <a:t> and KOBI</a:t>
            </a:r>
            <a:r>
              <a:rPr lang="en-US" b="1" dirty="0"/>
              <a:t> </a:t>
            </a:r>
            <a:r>
              <a:rPr lang="en-US" dirty="0"/>
              <a:t>focusing on the importance of family resilience using different media platforms to reach families to emphasize the importance of connection and family stability. $22,000</a:t>
            </a:r>
          </a:p>
          <a:p>
            <a:r>
              <a:rPr lang="en-US" b="1" dirty="0"/>
              <a:t>Community Resource Orientations  </a:t>
            </a:r>
            <a:r>
              <a:rPr lang="en-US" dirty="0"/>
              <a:t>both in-person and virtual presentations focused on local community resources and services available in Jackson and Josephine counties. Presentations included the following topics: mental health, children’s, recovery/addiction, medical and social services. There were a total of 5 in person and so far three virtual presentations, presenting to over 400 participants. $100</a:t>
            </a:r>
          </a:p>
          <a:p>
            <a:endParaRPr lang="en-US" dirty="0">
              <a:highlight>
                <a:srgbClr val="FFFF00"/>
              </a:highlight>
            </a:endParaRPr>
          </a:p>
        </p:txBody>
      </p:sp>
    </p:spTree>
    <p:extLst>
      <p:ext uri="{BB962C8B-B14F-4D97-AF65-F5344CB8AC3E}">
        <p14:creationId xmlns:p14="http://schemas.microsoft.com/office/powerpoint/2010/main" val="9905581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489D2-17FD-4CCC-BE18-C446C9A87F5D}"/>
              </a:ext>
            </a:extLst>
          </p:cNvPr>
          <p:cNvSpPr>
            <a:spLocks noGrp="1"/>
          </p:cNvSpPr>
          <p:nvPr>
            <p:ph type="title"/>
          </p:nvPr>
        </p:nvSpPr>
        <p:spPr/>
        <p:txBody>
          <a:bodyPr/>
          <a:lstStyle/>
          <a:p>
            <a:r>
              <a:rPr lang="en-US" dirty="0"/>
              <a:t>Building Up the Early Care &amp; Education Workforce</a:t>
            </a:r>
          </a:p>
        </p:txBody>
      </p:sp>
      <p:sp>
        <p:nvSpPr>
          <p:cNvPr id="3" name="Content Placeholder 2">
            <a:extLst>
              <a:ext uri="{FF2B5EF4-FFF2-40B4-BE49-F238E27FC236}">
                <a16:creationId xmlns:a16="http://schemas.microsoft.com/office/drawing/2014/main" id="{A16E3647-EBA0-4ECD-99EB-D11C3930057D}"/>
              </a:ext>
            </a:extLst>
          </p:cNvPr>
          <p:cNvSpPr>
            <a:spLocks noGrp="1"/>
          </p:cNvSpPr>
          <p:nvPr>
            <p:ph idx="1"/>
          </p:nvPr>
        </p:nvSpPr>
        <p:spPr/>
        <p:txBody>
          <a:bodyPr>
            <a:normAutofit/>
          </a:bodyPr>
          <a:lstStyle/>
          <a:p>
            <a:r>
              <a:rPr lang="en-US" b="1" dirty="0"/>
              <a:t>Paid internship opportunities </a:t>
            </a:r>
            <a:r>
              <a:rPr lang="en-US" dirty="0"/>
              <a:t>for up to 10 Central Medford Students from general education, special education and transition classrooms. Internships are in child care centers. A navigator is provided to assist with recruitment, program application, training and site interview.  $75,064</a:t>
            </a:r>
          </a:p>
          <a:p>
            <a:r>
              <a:rPr lang="en-US" b="1" dirty="0"/>
              <a:t>ECE Incentive Grant </a:t>
            </a:r>
            <a:r>
              <a:rPr lang="en-US" dirty="0"/>
              <a:t>- Grant opportunity available to  child care centers that serve one or more of our priority populations enabling programs to </a:t>
            </a:r>
            <a:r>
              <a:rPr lang="en-US" u="sng" dirty="0"/>
              <a:t>recruit and retain more teachers</a:t>
            </a:r>
            <a:r>
              <a:rPr lang="en-US" dirty="0"/>
              <a:t>. 8 programs awarded 35 teacher incentive grants. $52,500	</a:t>
            </a:r>
          </a:p>
          <a:p>
            <a:r>
              <a:rPr lang="en-US" b="1" dirty="0"/>
              <a:t>Early Childhood Enhancement Project (ECEP) </a:t>
            </a:r>
            <a:r>
              <a:rPr lang="en-US" dirty="0"/>
              <a:t>cohort for early learning educators to receive coaching, community of practice and college course focused on social emotional child development. Served 32 teachers in Jackson and Josephine counties. $12,135</a:t>
            </a:r>
          </a:p>
          <a:p>
            <a:endParaRPr lang="en-US" dirty="0"/>
          </a:p>
        </p:txBody>
      </p:sp>
    </p:spTree>
    <p:extLst>
      <p:ext uri="{BB962C8B-B14F-4D97-AF65-F5344CB8AC3E}">
        <p14:creationId xmlns:p14="http://schemas.microsoft.com/office/powerpoint/2010/main" val="2717535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0906E-D08B-40BC-9D32-58824D4DFBD8}"/>
              </a:ext>
            </a:extLst>
          </p:cNvPr>
          <p:cNvSpPr>
            <a:spLocks noGrp="1"/>
          </p:cNvSpPr>
          <p:nvPr>
            <p:ph type="title"/>
          </p:nvPr>
        </p:nvSpPr>
        <p:spPr/>
        <p:txBody>
          <a:bodyPr/>
          <a:lstStyle/>
          <a:p>
            <a:r>
              <a:rPr lang="en-US" dirty="0"/>
              <a:t>Building Up Child Care Access</a:t>
            </a:r>
          </a:p>
        </p:txBody>
      </p:sp>
      <p:sp>
        <p:nvSpPr>
          <p:cNvPr id="3" name="Content Placeholder 2">
            <a:extLst>
              <a:ext uri="{FF2B5EF4-FFF2-40B4-BE49-F238E27FC236}">
                <a16:creationId xmlns:a16="http://schemas.microsoft.com/office/drawing/2014/main" id="{84C22E4D-7CCF-469B-8AAA-E4C128FE8F81}"/>
              </a:ext>
            </a:extLst>
          </p:cNvPr>
          <p:cNvSpPr>
            <a:spLocks noGrp="1"/>
          </p:cNvSpPr>
          <p:nvPr>
            <p:ph idx="1"/>
          </p:nvPr>
        </p:nvSpPr>
        <p:spPr/>
        <p:txBody>
          <a:bodyPr>
            <a:normAutofit fontScale="92500" lnSpcReduction="10000"/>
          </a:bodyPr>
          <a:lstStyle/>
          <a:p>
            <a:endParaRPr lang="en-US" b="1" dirty="0"/>
          </a:p>
          <a:p>
            <a:r>
              <a:rPr lang="en-US" b="1" dirty="0"/>
              <a:t>Infant and Toddler Child Care Slots - </a:t>
            </a:r>
            <a:r>
              <a:rPr lang="en-US" dirty="0"/>
              <a:t>5 child care providers partnered with the Hub to offer free child care to families with infants and toddlers for 5 months. Children participating received developmental screening and referrals for additional services, if needed. Programs were also able to purchase developmentally appropriate materials, equipment and furniture for their infant/toddler classrooms. 24 children are being served. $102,500</a:t>
            </a:r>
          </a:p>
          <a:p>
            <a:r>
              <a:rPr lang="en-US" b="1" dirty="0"/>
              <a:t>Williams Community Preschool </a:t>
            </a:r>
            <a:r>
              <a:rPr lang="en-US" dirty="0"/>
              <a:t>- Provides free or low cost preschool, 4 </a:t>
            </a:r>
            <a:r>
              <a:rPr lang="en-US" dirty="0" err="1"/>
              <a:t>hrs</a:t>
            </a:r>
            <a:r>
              <a:rPr lang="en-US" dirty="0"/>
              <a:t>/day, 4 days a week. Three Rivers school District has provided space within the Williams Elementary School. Preschool teacher works closely with the Kindergarten teacher to align curriculum to best support the transition into kindergarten. 20 children (with a waitlist). Additional afternoon focus program for children transitioning into Kindergarten in the fall.  $94,140</a:t>
            </a:r>
          </a:p>
          <a:p>
            <a:r>
              <a:rPr lang="en-US" b="1" dirty="0"/>
              <a:t>Summer Preschool Programming Opportunities -</a:t>
            </a:r>
            <a:r>
              <a:rPr lang="en-US" dirty="0"/>
              <a:t> Grant opportunity offered to programs to provide summer kindergarten readiness programming for children who will be entering kindergarten in the fall. 8 programs awarded. 84 children to be served. $198,348</a:t>
            </a:r>
          </a:p>
          <a:p>
            <a:endParaRPr lang="en-US" dirty="0"/>
          </a:p>
          <a:p>
            <a:endParaRPr lang="en-US" dirty="0"/>
          </a:p>
        </p:txBody>
      </p:sp>
    </p:spTree>
    <p:extLst>
      <p:ext uri="{BB962C8B-B14F-4D97-AF65-F5344CB8AC3E}">
        <p14:creationId xmlns:p14="http://schemas.microsoft.com/office/powerpoint/2010/main" val="3191679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489D2-17FD-4CCC-BE18-C446C9A87F5D}"/>
              </a:ext>
            </a:extLst>
          </p:cNvPr>
          <p:cNvSpPr>
            <a:spLocks noGrp="1"/>
          </p:cNvSpPr>
          <p:nvPr>
            <p:ph type="title"/>
          </p:nvPr>
        </p:nvSpPr>
        <p:spPr/>
        <p:txBody>
          <a:bodyPr/>
          <a:lstStyle/>
          <a:p>
            <a:r>
              <a:rPr lang="en-US" dirty="0"/>
              <a:t>Early Learning to Kindergarten Alignment </a:t>
            </a:r>
          </a:p>
        </p:txBody>
      </p:sp>
      <p:sp>
        <p:nvSpPr>
          <p:cNvPr id="3" name="Content Placeholder 2">
            <a:extLst>
              <a:ext uri="{FF2B5EF4-FFF2-40B4-BE49-F238E27FC236}">
                <a16:creationId xmlns:a16="http://schemas.microsoft.com/office/drawing/2014/main" id="{A16E3647-EBA0-4ECD-99EB-D11C3930057D}"/>
              </a:ext>
            </a:extLst>
          </p:cNvPr>
          <p:cNvSpPr>
            <a:spLocks noGrp="1"/>
          </p:cNvSpPr>
          <p:nvPr>
            <p:ph idx="1"/>
          </p:nvPr>
        </p:nvSpPr>
        <p:spPr/>
        <p:txBody>
          <a:bodyPr>
            <a:normAutofit/>
          </a:bodyPr>
          <a:lstStyle/>
          <a:p>
            <a:r>
              <a:rPr lang="en-US" b="1" dirty="0"/>
              <a:t>Early Learning and Kindergarten teacher PLT’s: </a:t>
            </a:r>
            <a:r>
              <a:rPr lang="en-US" dirty="0"/>
              <a:t>focused on bridging the gap between early learning and kindergarten teachers. Provided shared learning opportunities and how to best serve the children and families transitioning into kindergarten. Used the EL/K guidelines as our guide. Provided classroom materials to participants. </a:t>
            </a:r>
            <a:r>
              <a:rPr lang="en-US"/>
              <a:t>21 </a:t>
            </a:r>
            <a:r>
              <a:rPr lang="en-US" dirty="0"/>
              <a:t>Elementary schools. 16 Early Learning programs. $75,000</a:t>
            </a:r>
          </a:p>
          <a:p>
            <a:r>
              <a:rPr lang="en-US" b="1" dirty="0"/>
              <a:t>SORS Early Learning to Kindergarten Transition Summits: </a:t>
            </a:r>
            <a:r>
              <a:rPr lang="en-US" dirty="0"/>
              <a:t>engaging families, early learning and kindergarten teachers in reaching share definition of ‘ready for kindergarten’; creating a universal student transition form to be passed from early learning to kindergarten; and improving family engagement $7,300</a:t>
            </a:r>
            <a:endParaRPr lang="en-US" b="1" dirty="0"/>
          </a:p>
        </p:txBody>
      </p:sp>
    </p:spTree>
    <p:extLst>
      <p:ext uri="{BB962C8B-B14F-4D97-AF65-F5344CB8AC3E}">
        <p14:creationId xmlns:p14="http://schemas.microsoft.com/office/powerpoint/2010/main" val="2818858906"/>
      </p:ext>
    </p:extLst>
  </p:cSld>
  <p:clrMapOvr>
    <a:masterClrMapping/>
  </p:clrMapOvr>
</p:sld>
</file>

<file path=ppt/theme/theme1.xml><?xml version="1.0" encoding="utf-8"?>
<a:theme xmlns:a="http://schemas.openxmlformats.org/drawingml/2006/main" name="Frame">
  <a:themeElements>
    <a:clrScheme name="Frame">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18A1B607-7BAE-46D6-8090-545AC7BDD739}"/>
    </a:ext>
  </a:extLst>
</a:theme>
</file>

<file path=docProps/app.xml><?xml version="1.0" encoding="utf-8"?>
<Properties xmlns="http://schemas.openxmlformats.org/officeDocument/2006/extended-properties" xmlns:vt="http://schemas.openxmlformats.org/officeDocument/2006/docPropsVTypes">
  <Template>TM03457475[[fn=Frame]]</Template>
  <TotalTime>3939</TotalTime>
  <Words>2261</Words>
  <Application>Microsoft Office PowerPoint</Application>
  <PresentationFormat>Widescreen</PresentationFormat>
  <Paragraphs>120</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Corbel</vt:lpstr>
      <vt:lpstr>Wingdings 2</vt:lpstr>
      <vt:lpstr>Frame</vt:lpstr>
      <vt:lpstr>Chelsea is moving back  to Florida!</vt:lpstr>
      <vt:lpstr>SOELS Biennium in Review</vt:lpstr>
      <vt:lpstr>SOELS Committee Work</vt:lpstr>
      <vt:lpstr>SOELS Committee Work, Cont.</vt:lpstr>
      <vt:lpstr>Preschool Promise Coordinated Enrollment</vt:lpstr>
      <vt:lpstr>Community Outreach and Engagement</vt:lpstr>
      <vt:lpstr>Building Up the Early Care &amp; Education Workforce</vt:lpstr>
      <vt:lpstr>Building Up Child Care Access</vt:lpstr>
      <vt:lpstr>Early Learning to Kindergarten Alignment </vt:lpstr>
      <vt:lpstr>Family Stability Initiatives</vt:lpstr>
      <vt:lpstr>Foster Care System</vt:lpstr>
      <vt:lpstr>Families in Recovery</vt:lpstr>
      <vt:lpstr>Teen Parent Support</vt:lpstr>
      <vt:lpstr>Impact of Systems Alignment Efforts</vt:lpstr>
      <vt:lpstr>Other Partner Collaborations</vt:lpstr>
      <vt:lpstr>Other Partner Collaborations</vt:lpstr>
      <vt:lpstr>Other Partner Collaborations</vt:lpstr>
      <vt:lpstr>Looking to 2021-2023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SOELS Biennium in Review</dc:title>
  <dc:creator>Rene Brandon</dc:creator>
  <cp:lastModifiedBy>Vicki Risner</cp:lastModifiedBy>
  <cp:revision>116</cp:revision>
  <dcterms:created xsi:type="dcterms:W3CDTF">2021-06-08T17:08:10Z</dcterms:created>
  <dcterms:modified xsi:type="dcterms:W3CDTF">2021-06-16T15:51:05Z</dcterms:modified>
</cp:coreProperties>
</file>